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Lst>
  <p:sldSz cx="38404800" cy="32918400"/>
  <p:notesSz cx="6858000" cy="9144000"/>
  <p:defaultTextStyle>
    <a:defPPr>
      <a:defRPr lang="en-US"/>
    </a:defPPr>
    <a:lvl1pPr marL="0" algn="l" defTabSz="3423514" rtl="0" eaLnBrk="1" latinLnBrk="0" hangingPunct="1">
      <a:defRPr sz="6739" kern="1200">
        <a:solidFill>
          <a:schemeClr val="tx1"/>
        </a:solidFill>
        <a:latin typeface="+mn-lt"/>
        <a:ea typeface="+mn-ea"/>
        <a:cs typeface="+mn-cs"/>
      </a:defRPr>
    </a:lvl1pPr>
    <a:lvl2pPr marL="1711757" algn="l" defTabSz="3423514" rtl="0" eaLnBrk="1" latinLnBrk="0" hangingPunct="1">
      <a:defRPr sz="6739" kern="1200">
        <a:solidFill>
          <a:schemeClr val="tx1"/>
        </a:solidFill>
        <a:latin typeface="+mn-lt"/>
        <a:ea typeface="+mn-ea"/>
        <a:cs typeface="+mn-cs"/>
      </a:defRPr>
    </a:lvl2pPr>
    <a:lvl3pPr marL="3423514" algn="l" defTabSz="3423514" rtl="0" eaLnBrk="1" latinLnBrk="0" hangingPunct="1">
      <a:defRPr sz="6739" kern="1200">
        <a:solidFill>
          <a:schemeClr val="tx1"/>
        </a:solidFill>
        <a:latin typeface="+mn-lt"/>
        <a:ea typeface="+mn-ea"/>
        <a:cs typeface="+mn-cs"/>
      </a:defRPr>
    </a:lvl3pPr>
    <a:lvl4pPr marL="5135270" algn="l" defTabSz="3423514" rtl="0" eaLnBrk="1" latinLnBrk="0" hangingPunct="1">
      <a:defRPr sz="6739" kern="1200">
        <a:solidFill>
          <a:schemeClr val="tx1"/>
        </a:solidFill>
        <a:latin typeface="+mn-lt"/>
        <a:ea typeface="+mn-ea"/>
        <a:cs typeface="+mn-cs"/>
      </a:defRPr>
    </a:lvl4pPr>
    <a:lvl5pPr marL="6847027" algn="l" defTabSz="3423514" rtl="0" eaLnBrk="1" latinLnBrk="0" hangingPunct="1">
      <a:defRPr sz="6739" kern="1200">
        <a:solidFill>
          <a:schemeClr val="tx1"/>
        </a:solidFill>
        <a:latin typeface="+mn-lt"/>
        <a:ea typeface="+mn-ea"/>
        <a:cs typeface="+mn-cs"/>
      </a:defRPr>
    </a:lvl5pPr>
    <a:lvl6pPr marL="8558784" algn="l" defTabSz="3423514" rtl="0" eaLnBrk="1" latinLnBrk="0" hangingPunct="1">
      <a:defRPr sz="6739" kern="1200">
        <a:solidFill>
          <a:schemeClr val="tx1"/>
        </a:solidFill>
        <a:latin typeface="+mn-lt"/>
        <a:ea typeface="+mn-ea"/>
        <a:cs typeface="+mn-cs"/>
      </a:defRPr>
    </a:lvl6pPr>
    <a:lvl7pPr marL="10270541" algn="l" defTabSz="3423514" rtl="0" eaLnBrk="1" latinLnBrk="0" hangingPunct="1">
      <a:defRPr sz="6739" kern="1200">
        <a:solidFill>
          <a:schemeClr val="tx1"/>
        </a:solidFill>
        <a:latin typeface="+mn-lt"/>
        <a:ea typeface="+mn-ea"/>
        <a:cs typeface="+mn-cs"/>
      </a:defRPr>
    </a:lvl7pPr>
    <a:lvl8pPr marL="11982298" algn="l" defTabSz="3423514" rtl="0" eaLnBrk="1" latinLnBrk="0" hangingPunct="1">
      <a:defRPr sz="6739" kern="1200">
        <a:solidFill>
          <a:schemeClr val="tx1"/>
        </a:solidFill>
        <a:latin typeface="+mn-lt"/>
        <a:ea typeface="+mn-ea"/>
        <a:cs typeface="+mn-cs"/>
      </a:defRPr>
    </a:lvl8pPr>
    <a:lvl9pPr marL="13694054" algn="l" defTabSz="3423514" rtl="0" eaLnBrk="1" latinLnBrk="0" hangingPunct="1">
      <a:defRPr sz="6739"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30BC0DA0-F59A-6142-A196-5C1976E3DB24}">
          <p14:sldIdLst>
            <p14:sldId id="256"/>
          </p14:sldIdLst>
        </p14:section>
      </p14:sectionLst>
    </p:ext>
    <p:ext uri="{EFAFB233-063F-42B5-8137-9DF3F51BA10A}">
      <p15:sldGuideLst xmlns:p15="http://schemas.microsoft.com/office/powerpoint/2012/main">
        <p15:guide id="1" orient="horz" pos="10368" userDrawn="1">
          <p15:clr>
            <a:srgbClr val="A4A3A4"/>
          </p15:clr>
        </p15:guide>
        <p15:guide id="2" pos="1209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3231"/>
    <a:srgbClr val="ECDAB5"/>
    <a:srgbClr val="4290A9"/>
    <a:srgbClr val="EC96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1781"/>
    <p:restoredTop sz="94627"/>
  </p:normalViewPr>
  <p:slideViewPr>
    <p:cSldViewPr snapToGrid="0" snapToObjects="1">
      <p:cViewPr varScale="1">
        <p:scale>
          <a:sx n="26" d="100"/>
          <a:sy n="26" d="100"/>
        </p:scale>
        <p:origin x="2712" y="360"/>
      </p:cViewPr>
      <p:guideLst>
        <p:guide orient="horz" pos="10368"/>
        <p:guide pos="1209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80360" y="5387342"/>
            <a:ext cx="32644080" cy="11460480"/>
          </a:xfrm>
        </p:spPr>
        <p:txBody>
          <a:bodyPr anchor="b"/>
          <a:lstStyle>
            <a:lvl1pPr algn="ctr">
              <a:defRPr sz="25200"/>
            </a:lvl1pPr>
          </a:lstStyle>
          <a:p>
            <a:r>
              <a:rPr lang="en-US"/>
              <a:t>Click to edit Master title style</a:t>
            </a:r>
            <a:endParaRPr lang="en-US" dirty="0"/>
          </a:p>
        </p:txBody>
      </p:sp>
      <p:sp>
        <p:nvSpPr>
          <p:cNvPr id="3" name="Subtitle 2"/>
          <p:cNvSpPr>
            <a:spLocks noGrp="1"/>
          </p:cNvSpPr>
          <p:nvPr>
            <p:ph type="subTitle" idx="1"/>
          </p:nvPr>
        </p:nvSpPr>
        <p:spPr>
          <a:xfrm>
            <a:off x="4800600" y="17289782"/>
            <a:ext cx="28803600" cy="7947658"/>
          </a:xfrm>
        </p:spPr>
        <p:txBody>
          <a:bodyPr/>
          <a:lstStyle>
            <a:lvl1pPr marL="0" indent="0" algn="ctr">
              <a:buNone/>
              <a:defRPr sz="10080"/>
            </a:lvl1pPr>
            <a:lvl2pPr marL="1920240" indent="0" algn="ctr">
              <a:buNone/>
              <a:defRPr sz="8400"/>
            </a:lvl2pPr>
            <a:lvl3pPr marL="3840480" indent="0" algn="ctr">
              <a:buNone/>
              <a:defRPr sz="7560"/>
            </a:lvl3pPr>
            <a:lvl4pPr marL="5760720" indent="0" algn="ctr">
              <a:buNone/>
              <a:defRPr sz="6720"/>
            </a:lvl4pPr>
            <a:lvl5pPr marL="7680960" indent="0" algn="ctr">
              <a:buNone/>
              <a:defRPr sz="6720"/>
            </a:lvl5pPr>
            <a:lvl6pPr marL="9601200" indent="0" algn="ctr">
              <a:buNone/>
              <a:defRPr sz="6720"/>
            </a:lvl6pPr>
            <a:lvl7pPr marL="11521440" indent="0" algn="ctr">
              <a:buNone/>
              <a:defRPr sz="6720"/>
            </a:lvl7pPr>
            <a:lvl8pPr marL="13441680" indent="0" algn="ctr">
              <a:buNone/>
              <a:defRPr sz="6720"/>
            </a:lvl8pPr>
            <a:lvl9pPr marL="15361920" indent="0" algn="ctr">
              <a:buNone/>
              <a:defRPr sz="67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93ACC4F-29C2-5C44-AB85-A4EBF8D5AE65}" type="datetimeFigureOut">
              <a:rPr lang="en-US" smtClean="0"/>
              <a:t>4/11/18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BADCD-0FEA-DC46-B8E9-A4C719587B3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3ACC4F-29C2-5C44-AB85-A4EBF8D5AE65}" type="datetimeFigureOut">
              <a:rPr lang="en-US" smtClean="0"/>
              <a:t>4/11/18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BADCD-0FEA-DC46-B8E9-A4C719587B3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20330" y="8206749"/>
            <a:ext cx="33124140" cy="13693138"/>
          </a:xfrm>
        </p:spPr>
        <p:txBody>
          <a:bodyPr anchor="b"/>
          <a:lstStyle>
            <a:lvl1pPr>
              <a:defRPr sz="25200"/>
            </a:lvl1pPr>
          </a:lstStyle>
          <a:p>
            <a:r>
              <a:rPr lang="en-US"/>
              <a:t>Click to edit Master title style</a:t>
            </a:r>
            <a:endParaRPr lang="en-US" dirty="0"/>
          </a:p>
        </p:txBody>
      </p:sp>
      <p:sp>
        <p:nvSpPr>
          <p:cNvPr id="3" name="Text Placeholder 2"/>
          <p:cNvSpPr>
            <a:spLocks noGrp="1"/>
          </p:cNvSpPr>
          <p:nvPr>
            <p:ph type="body" idx="1"/>
          </p:nvPr>
        </p:nvSpPr>
        <p:spPr>
          <a:xfrm>
            <a:off x="2620330" y="22029429"/>
            <a:ext cx="33124140" cy="7200898"/>
          </a:xfrm>
        </p:spPr>
        <p:txBody>
          <a:bodyPr/>
          <a:lstStyle>
            <a:lvl1pPr marL="0" indent="0">
              <a:buNone/>
              <a:defRPr sz="10080">
                <a:solidFill>
                  <a:schemeClr val="tx1"/>
                </a:solidFill>
              </a:defRPr>
            </a:lvl1pPr>
            <a:lvl2pPr marL="1920240" indent="0">
              <a:buNone/>
              <a:defRPr sz="8400">
                <a:solidFill>
                  <a:schemeClr val="tx1">
                    <a:tint val="75000"/>
                  </a:schemeClr>
                </a:solidFill>
              </a:defRPr>
            </a:lvl2pPr>
            <a:lvl3pPr marL="3840480" indent="0">
              <a:buNone/>
              <a:defRPr sz="7560">
                <a:solidFill>
                  <a:schemeClr val="tx1">
                    <a:tint val="75000"/>
                  </a:schemeClr>
                </a:solidFill>
              </a:defRPr>
            </a:lvl3pPr>
            <a:lvl4pPr marL="5760720" indent="0">
              <a:buNone/>
              <a:defRPr sz="6720">
                <a:solidFill>
                  <a:schemeClr val="tx1">
                    <a:tint val="75000"/>
                  </a:schemeClr>
                </a:solidFill>
              </a:defRPr>
            </a:lvl4pPr>
            <a:lvl5pPr marL="7680960" indent="0">
              <a:buNone/>
              <a:defRPr sz="6720">
                <a:solidFill>
                  <a:schemeClr val="tx1">
                    <a:tint val="75000"/>
                  </a:schemeClr>
                </a:solidFill>
              </a:defRPr>
            </a:lvl5pPr>
            <a:lvl6pPr marL="9601200" indent="0">
              <a:buNone/>
              <a:defRPr sz="6720">
                <a:solidFill>
                  <a:schemeClr val="tx1">
                    <a:tint val="75000"/>
                  </a:schemeClr>
                </a:solidFill>
              </a:defRPr>
            </a:lvl6pPr>
            <a:lvl7pPr marL="11521440" indent="0">
              <a:buNone/>
              <a:defRPr sz="6720">
                <a:solidFill>
                  <a:schemeClr val="tx1">
                    <a:tint val="75000"/>
                  </a:schemeClr>
                </a:solidFill>
              </a:defRPr>
            </a:lvl7pPr>
            <a:lvl8pPr marL="13441680" indent="0">
              <a:buNone/>
              <a:defRPr sz="6720">
                <a:solidFill>
                  <a:schemeClr val="tx1">
                    <a:tint val="75000"/>
                  </a:schemeClr>
                </a:solidFill>
              </a:defRPr>
            </a:lvl8pPr>
            <a:lvl9pPr marL="15361920" indent="0">
              <a:buNone/>
              <a:defRPr sz="67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93ACC4F-29C2-5C44-AB85-A4EBF8D5AE65}" type="datetimeFigureOut">
              <a:rPr lang="en-US" smtClean="0"/>
              <a:t>4/11/18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BADCD-0FEA-DC46-B8E9-A4C719587B3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640330" y="8763000"/>
            <a:ext cx="16322040" cy="208864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9442430" y="8763000"/>
            <a:ext cx="16322040" cy="208864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93ACC4F-29C2-5C44-AB85-A4EBF8D5AE65}" type="datetimeFigureOut">
              <a:rPr lang="en-US" smtClean="0"/>
              <a:t>4/11/18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6BADCD-0FEA-DC46-B8E9-A4C719587B3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45332" y="1752607"/>
            <a:ext cx="3312414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45336" y="8069582"/>
            <a:ext cx="16247028" cy="395477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a:t>Edit Master text styles</a:t>
            </a:r>
          </a:p>
        </p:txBody>
      </p:sp>
      <p:sp>
        <p:nvSpPr>
          <p:cNvPr id="4" name="Content Placeholder 3"/>
          <p:cNvSpPr>
            <a:spLocks noGrp="1"/>
          </p:cNvSpPr>
          <p:nvPr>
            <p:ph sz="half" idx="2"/>
          </p:nvPr>
        </p:nvSpPr>
        <p:spPr>
          <a:xfrm>
            <a:off x="2645336" y="12024360"/>
            <a:ext cx="16247028" cy="176860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9442432" y="8069582"/>
            <a:ext cx="16327042" cy="395477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a:t>Edit Master text styles</a:t>
            </a:r>
          </a:p>
        </p:txBody>
      </p:sp>
      <p:sp>
        <p:nvSpPr>
          <p:cNvPr id="6" name="Content Placeholder 5"/>
          <p:cNvSpPr>
            <a:spLocks noGrp="1"/>
          </p:cNvSpPr>
          <p:nvPr>
            <p:ph sz="quarter" idx="4"/>
          </p:nvPr>
        </p:nvSpPr>
        <p:spPr>
          <a:xfrm>
            <a:off x="19442432" y="12024360"/>
            <a:ext cx="16327042" cy="176860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3ACC4F-29C2-5C44-AB85-A4EBF8D5AE65}" type="datetimeFigureOut">
              <a:rPr lang="en-US" smtClean="0"/>
              <a:t>4/11/18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6BADCD-0FEA-DC46-B8E9-A4C719587B3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93ACC4F-29C2-5C44-AB85-A4EBF8D5AE65}" type="datetimeFigureOut">
              <a:rPr lang="en-US" smtClean="0"/>
              <a:t>4/11/18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6BADCD-0FEA-DC46-B8E9-A4C719587B3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3ACC4F-29C2-5C44-AB85-A4EBF8D5AE65}" type="datetimeFigureOut">
              <a:rPr lang="en-US" smtClean="0"/>
              <a:t>4/11/18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6BADCD-0FEA-DC46-B8E9-A4C719587B3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2194560"/>
            <a:ext cx="12386548" cy="7680960"/>
          </a:xfrm>
        </p:spPr>
        <p:txBody>
          <a:bodyPr anchor="b"/>
          <a:lstStyle>
            <a:lvl1pPr>
              <a:defRPr sz="13440"/>
            </a:lvl1pPr>
          </a:lstStyle>
          <a:p>
            <a:r>
              <a:rPr lang="en-US"/>
              <a:t>Click to edit Master title style</a:t>
            </a:r>
            <a:endParaRPr lang="en-US" dirty="0"/>
          </a:p>
        </p:txBody>
      </p:sp>
      <p:sp>
        <p:nvSpPr>
          <p:cNvPr id="3" name="Content Placeholder 2"/>
          <p:cNvSpPr>
            <a:spLocks noGrp="1"/>
          </p:cNvSpPr>
          <p:nvPr>
            <p:ph idx="1"/>
          </p:nvPr>
        </p:nvSpPr>
        <p:spPr>
          <a:xfrm>
            <a:off x="16327042" y="4739647"/>
            <a:ext cx="19442430" cy="23393400"/>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645332" y="9875520"/>
            <a:ext cx="12386548" cy="18295622"/>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a:t>Edit Master text styles</a:t>
            </a:r>
          </a:p>
        </p:txBody>
      </p:sp>
      <p:sp>
        <p:nvSpPr>
          <p:cNvPr id="5" name="Date Placeholder 4"/>
          <p:cNvSpPr>
            <a:spLocks noGrp="1"/>
          </p:cNvSpPr>
          <p:nvPr>
            <p:ph type="dt" sz="half" idx="10"/>
          </p:nvPr>
        </p:nvSpPr>
        <p:spPr/>
        <p:txBody>
          <a:bodyPr/>
          <a:lstStyle/>
          <a:p>
            <a:fld id="{293ACC4F-29C2-5C44-AB85-A4EBF8D5AE65}" type="datetimeFigureOut">
              <a:rPr lang="en-US" smtClean="0"/>
              <a:t>4/11/18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6BADCD-0FEA-DC46-B8E9-A4C719587B3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2194560"/>
            <a:ext cx="12386548" cy="7680960"/>
          </a:xfrm>
        </p:spPr>
        <p:txBody>
          <a:bodyPr anchor="b"/>
          <a:lstStyle>
            <a:lvl1pPr>
              <a:defRPr sz="13440"/>
            </a:lvl1pPr>
          </a:lstStyle>
          <a:p>
            <a:r>
              <a:rPr lang="en-US"/>
              <a:t>Click to edit Master title style</a:t>
            </a:r>
            <a:endParaRPr lang="en-US" dirty="0"/>
          </a:p>
        </p:txBody>
      </p:sp>
      <p:sp>
        <p:nvSpPr>
          <p:cNvPr id="3" name="Picture Placeholder 2"/>
          <p:cNvSpPr>
            <a:spLocks noGrp="1" noChangeAspect="1"/>
          </p:cNvSpPr>
          <p:nvPr>
            <p:ph type="pic" idx="1"/>
          </p:nvPr>
        </p:nvSpPr>
        <p:spPr>
          <a:xfrm>
            <a:off x="16327042" y="4739647"/>
            <a:ext cx="19442430" cy="23393400"/>
          </a:xfrm>
        </p:spPr>
        <p:txBody>
          <a:bodyPr anchor="t"/>
          <a:lstStyle>
            <a:lvl1pPr marL="0" indent="0">
              <a:buNone/>
              <a:defRPr sz="13440"/>
            </a:lvl1pPr>
            <a:lvl2pPr marL="1920240" indent="0">
              <a:buNone/>
              <a:defRPr sz="11760"/>
            </a:lvl2pPr>
            <a:lvl3pPr marL="3840480" indent="0">
              <a:buNone/>
              <a:defRPr sz="10080"/>
            </a:lvl3pPr>
            <a:lvl4pPr marL="5760720" indent="0">
              <a:buNone/>
              <a:defRPr sz="8400"/>
            </a:lvl4pPr>
            <a:lvl5pPr marL="7680960" indent="0">
              <a:buNone/>
              <a:defRPr sz="8400"/>
            </a:lvl5pPr>
            <a:lvl6pPr marL="9601200" indent="0">
              <a:buNone/>
              <a:defRPr sz="8400"/>
            </a:lvl6pPr>
            <a:lvl7pPr marL="11521440" indent="0">
              <a:buNone/>
              <a:defRPr sz="8400"/>
            </a:lvl7pPr>
            <a:lvl8pPr marL="13441680" indent="0">
              <a:buNone/>
              <a:defRPr sz="8400"/>
            </a:lvl8pPr>
            <a:lvl9pPr marL="15361920" indent="0">
              <a:buNone/>
              <a:defRPr sz="8400"/>
            </a:lvl9pPr>
          </a:lstStyle>
          <a:p>
            <a:r>
              <a:rPr lang="en-US"/>
              <a:t>Click icon to add picture</a:t>
            </a:r>
            <a:endParaRPr lang="en-US" dirty="0"/>
          </a:p>
        </p:txBody>
      </p:sp>
      <p:sp>
        <p:nvSpPr>
          <p:cNvPr id="4" name="Text Placeholder 3"/>
          <p:cNvSpPr>
            <a:spLocks noGrp="1"/>
          </p:cNvSpPr>
          <p:nvPr>
            <p:ph type="body" sz="half" idx="2"/>
          </p:nvPr>
        </p:nvSpPr>
        <p:spPr>
          <a:xfrm>
            <a:off x="2645332" y="9875520"/>
            <a:ext cx="12386548" cy="18295622"/>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a:t>Edit Master text styles</a:t>
            </a:r>
          </a:p>
        </p:txBody>
      </p:sp>
      <p:sp>
        <p:nvSpPr>
          <p:cNvPr id="5" name="Date Placeholder 4"/>
          <p:cNvSpPr>
            <a:spLocks noGrp="1"/>
          </p:cNvSpPr>
          <p:nvPr>
            <p:ph type="dt" sz="half" idx="10"/>
          </p:nvPr>
        </p:nvSpPr>
        <p:spPr/>
        <p:txBody>
          <a:bodyPr/>
          <a:lstStyle/>
          <a:p>
            <a:fld id="{293ACC4F-29C2-5C44-AB85-A4EBF8D5AE65}" type="datetimeFigureOut">
              <a:rPr lang="en-US" smtClean="0"/>
              <a:t>4/11/18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6BADCD-0FEA-DC46-B8E9-A4C719587B3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3ACC4F-29C2-5C44-AB85-A4EBF8D5AE65}" type="datetimeFigureOut">
              <a:rPr lang="en-US" smtClean="0"/>
              <a:t>4/11/18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BADCD-0FEA-DC46-B8E9-A4C719587B3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483437" y="1752600"/>
            <a:ext cx="8281035"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640332" y="1752600"/>
            <a:ext cx="24363045" cy="2789682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3ACC4F-29C2-5C44-AB85-A4EBF8D5AE65}" type="datetimeFigureOut">
              <a:rPr lang="en-US" smtClean="0"/>
              <a:t>4/11/18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BADCD-0FEA-DC46-B8E9-A4C719587B3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40330" y="1752607"/>
            <a:ext cx="3312414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640330" y="8763000"/>
            <a:ext cx="33124140" cy="2088642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40330" y="30510487"/>
            <a:ext cx="8641080" cy="1752600"/>
          </a:xfrm>
          <a:prstGeom prst="rect">
            <a:avLst/>
          </a:prstGeom>
        </p:spPr>
        <p:txBody>
          <a:bodyPr vert="horz" lIns="91440" tIns="45720" rIns="91440" bIns="45720" rtlCol="0" anchor="ctr"/>
          <a:lstStyle>
            <a:lvl1pPr algn="l">
              <a:defRPr sz="5040">
                <a:solidFill>
                  <a:schemeClr val="tx1">
                    <a:tint val="75000"/>
                  </a:schemeClr>
                </a:solidFill>
              </a:defRPr>
            </a:lvl1pPr>
          </a:lstStyle>
          <a:p>
            <a:fld id="{293ACC4F-29C2-5C44-AB85-A4EBF8D5AE65}" type="datetimeFigureOut">
              <a:rPr lang="en-US" smtClean="0"/>
              <a:t>4/11/18</a:t>
            </a:fld>
            <a:endParaRPr lang="en-US"/>
          </a:p>
        </p:txBody>
      </p:sp>
      <p:sp>
        <p:nvSpPr>
          <p:cNvPr id="5" name="Footer Placeholder 4"/>
          <p:cNvSpPr>
            <a:spLocks noGrp="1"/>
          </p:cNvSpPr>
          <p:nvPr>
            <p:ph type="ftr" sz="quarter" idx="3"/>
          </p:nvPr>
        </p:nvSpPr>
        <p:spPr>
          <a:xfrm>
            <a:off x="12721590" y="30510487"/>
            <a:ext cx="12961620" cy="1752600"/>
          </a:xfrm>
          <a:prstGeom prst="rect">
            <a:avLst/>
          </a:prstGeom>
        </p:spPr>
        <p:txBody>
          <a:bodyPr vert="horz" lIns="91440" tIns="45720" rIns="91440" bIns="45720" rtlCol="0" anchor="ctr"/>
          <a:lstStyle>
            <a:lvl1pPr algn="ctr">
              <a:defRPr sz="50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7123390" y="30510487"/>
            <a:ext cx="8641080" cy="1752600"/>
          </a:xfrm>
          <a:prstGeom prst="rect">
            <a:avLst/>
          </a:prstGeom>
        </p:spPr>
        <p:txBody>
          <a:bodyPr vert="horz" lIns="91440" tIns="45720" rIns="91440" bIns="45720" rtlCol="0" anchor="ctr"/>
          <a:lstStyle>
            <a:lvl1pPr algn="r">
              <a:defRPr sz="5040">
                <a:solidFill>
                  <a:schemeClr val="tx1">
                    <a:tint val="75000"/>
                  </a:schemeClr>
                </a:solidFill>
              </a:defRPr>
            </a:lvl1pPr>
          </a:lstStyle>
          <a:p>
            <a:fld id="{696BADCD-0FEA-DC46-B8E9-A4C719587B3F}" type="slidenum">
              <a:rPr lang="en-US" smtClean="0"/>
              <a:t>‹#›</a:t>
            </a:fld>
            <a:endParaRPr lang="en-US"/>
          </a:p>
        </p:txBody>
      </p:sp>
    </p:spTree>
    <p:extLst>
      <p:ext uri="{BB962C8B-B14F-4D97-AF65-F5344CB8AC3E}">
        <p14:creationId xmlns:p14="http://schemas.microsoft.com/office/powerpoint/2010/main" val="541533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840480"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20" indent="-960120" algn="l" defTabSz="3840480" rtl="0" eaLnBrk="1" latinLnBrk="0" hangingPunct="1">
        <a:lnSpc>
          <a:spcPct val="90000"/>
        </a:lnSpc>
        <a:spcBef>
          <a:spcPts val="4200"/>
        </a:spcBef>
        <a:buFont typeface="Arial" panose="020B0604020202020204" pitchFamily="34" charset="0"/>
        <a:buChar char="•"/>
        <a:defRPr sz="11760" kern="1200">
          <a:solidFill>
            <a:schemeClr val="tx1"/>
          </a:solidFill>
          <a:latin typeface="+mn-lt"/>
          <a:ea typeface="+mn-ea"/>
          <a:cs typeface="+mn-cs"/>
        </a:defRPr>
      </a:lvl1pPr>
      <a:lvl2pPr marL="2880360" indent="-960120" algn="l" defTabSz="3840480"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600" indent="-960120" algn="l" defTabSz="3840480"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08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4pPr>
      <a:lvl5pPr marL="864108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5pPr>
      <a:lvl6pPr marL="1056132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6pPr>
      <a:lvl7pPr marL="1248156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7pPr>
      <a:lvl8pPr marL="1440180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8pPr>
      <a:lvl9pPr marL="163220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9pPr>
    </p:bodyStyle>
    <p:otherStyle>
      <a:defPPr>
        <a:defRPr lang="en-US"/>
      </a:defPPr>
      <a:lvl1pPr marL="0" algn="l" defTabSz="3840480" rtl="0" eaLnBrk="1" latinLnBrk="0" hangingPunct="1">
        <a:defRPr sz="7560" kern="1200">
          <a:solidFill>
            <a:schemeClr val="tx1"/>
          </a:solidFill>
          <a:latin typeface="+mn-lt"/>
          <a:ea typeface="+mn-ea"/>
          <a:cs typeface="+mn-cs"/>
        </a:defRPr>
      </a:lvl1pPr>
      <a:lvl2pPr marL="1920240" algn="l" defTabSz="3840480" rtl="0" eaLnBrk="1" latinLnBrk="0" hangingPunct="1">
        <a:defRPr sz="7560" kern="1200">
          <a:solidFill>
            <a:schemeClr val="tx1"/>
          </a:solidFill>
          <a:latin typeface="+mn-lt"/>
          <a:ea typeface="+mn-ea"/>
          <a:cs typeface="+mn-cs"/>
        </a:defRPr>
      </a:lvl2pPr>
      <a:lvl3pPr marL="3840480" algn="l" defTabSz="3840480" rtl="0" eaLnBrk="1" latinLnBrk="0" hangingPunct="1">
        <a:defRPr sz="7560" kern="1200">
          <a:solidFill>
            <a:schemeClr val="tx1"/>
          </a:solidFill>
          <a:latin typeface="+mn-lt"/>
          <a:ea typeface="+mn-ea"/>
          <a:cs typeface="+mn-cs"/>
        </a:defRPr>
      </a:lvl3pPr>
      <a:lvl4pPr marL="5760720" algn="l" defTabSz="3840480" rtl="0" eaLnBrk="1" latinLnBrk="0" hangingPunct="1">
        <a:defRPr sz="7560" kern="1200">
          <a:solidFill>
            <a:schemeClr val="tx1"/>
          </a:solidFill>
          <a:latin typeface="+mn-lt"/>
          <a:ea typeface="+mn-ea"/>
          <a:cs typeface="+mn-cs"/>
        </a:defRPr>
      </a:lvl4pPr>
      <a:lvl5pPr marL="7680960" algn="l" defTabSz="3840480" rtl="0" eaLnBrk="1" latinLnBrk="0" hangingPunct="1">
        <a:defRPr sz="7560" kern="1200">
          <a:solidFill>
            <a:schemeClr val="tx1"/>
          </a:solidFill>
          <a:latin typeface="+mn-lt"/>
          <a:ea typeface="+mn-ea"/>
          <a:cs typeface="+mn-cs"/>
        </a:defRPr>
      </a:lvl5pPr>
      <a:lvl6pPr marL="9601200" algn="l" defTabSz="3840480" rtl="0" eaLnBrk="1" latinLnBrk="0" hangingPunct="1">
        <a:defRPr sz="7560" kern="1200">
          <a:solidFill>
            <a:schemeClr val="tx1"/>
          </a:solidFill>
          <a:latin typeface="+mn-lt"/>
          <a:ea typeface="+mn-ea"/>
          <a:cs typeface="+mn-cs"/>
        </a:defRPr>
      </a:lvl6pPr>
      <a:lvl7pPr marL="11521440" algn="l" defTabSz="3840480" rtl="0" eaLnBrk="1" latinLnBrk="0" hangingPunct="1">
        <a:defRPr sz="7560" kern="1200">
          <a:solidFill>
            <a:schemeClr val="tx1"/>
          </a:solidFill>
          <a:latin typeface="+mn-lt"/>
          <a:ea typeface="+mn-ea"/>
          <a:cs typeface="+mn-cs"/>
        </a:defRPr>
      </a:lvl7pPr>
      <a:lvl8pPr marL="13441680" algn="l" defTabSz="3840480" rtl="0" eaLnBrk="1" latinLnBrk="0" hangingPunct="1">
        <a:defRPr sz="7560" kern="1200">
          <a:solidFill>
            <a:schemeClr val="tx1"/>
          </a:solidFill>
          <a:latin typeface="+mn-lt"/>
          <a:ea typeface="+mn-ea"/>
          <a:cs typeface="+mn-cs"/>
        </a:defRPr>
      </a:lvl8pPr>
      <a:lvl9pPr marL="15361920" algn="l" defTabSz="3840480"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image" Target="../media/image2.jpg"/><Relationship Id="rId7"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image" Target="../media/image3.pn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1520" y="6405103"/>
            <a:ext cx="36978336" cy="2689412"/>
          </a:xfrm>
        </p:spPr>
        <p:txBody>
          <a:bodyPr>
            <a:normAutofit fontScale="90000"/>
          </a:bodyPr>
          <a:lstStyle/>
          <a:p>
            <a:r>
              <a:rPr lang="en-US" sz="15000" dirty="0">
                <a:solidFill>
                  <a:srgbClr val="EC9634"/>
                </a:solidFill>
                <a:latin typeface="Abadi MT Condensed Extra Bold" charset="0"/>
                <a:ea typeface="Abadi MT Condensed Extra Bold" charset="0"/>
                <a:cs typeface="Abadi MT Condensed Extra Bold" charset="0"/>
              </a:rPr>
              <a:t>A dialogue-driven </a:t>
            </a:r>
            <a:r>
              <a:rPr lang="en-US" sz="15000" dirty="0" err="1">
                <a:solidFill>
                  <a:srgbClr val="EC9634"/>
                </a:solidFill>
                <a:latin typeface="Abadi MT Condensed Extra Bold" charset="0"/>
                <a:ea typeface="Abadi MT Condensed Extra Bold" charset="0"/>
                <a:cs typeface="Abadi MT Condensed Extra Bold" charset="0"/>
              </a:rPr>
              <a:t>ChatBot</a:t>
            </a:r>
            <a:r>
              <a:rPr lang="en-US" sz="15000" dirty="0">
                <a:solidFill>
                  <a:srgbClr val="EC9634"/>
                </a:solidFill>
                <a:latin typeface="Abadi MT Condensed Extra Bold" charset="0"/>
                <a:ea typeface="Abadi MT Condensed Extra Bold" charset="0"/>
                <a:cs typeface="Abadi MT Condensed Extra Bold" charset="0"/>
              </a:rPr>
              <a:t> based on a NLIDB System</a:t>
            </a:r>
          </a:p>
        </p:txBody>
      </p:sp>
      <p:sp>
        <p:nvSpPr>
          <p:cNvPr id="5" name="TextBox 4"/>
          <p:cNvSpPr txBox="1"/>
          <p:nvPr/>
        </p:nvSpPr>
        <p:spPr>
          <a:xfrm>
            <a:off x="1024128" y="9057939"/>
            <a:ext cx="36393120" cy="830997"/>
          </a:xfrm>
          <a:prstGeom prst="rect">
            <a:avLst/>
          </a:prstGeom>
          <a:solidFill>
            <a:schemeClr val="accent1">
              <a:lumMod val="60000"/>
              <a:lumOff val="40000"/>
            </a:schemeClr>
          </a:solidFill>
        </p:spPr>
        <p:txBody>
          <a:bodyPr wrap="square" rtlCol="0">
            <a:spAutoFit/>
          </a:bodyPr>
          <a:lstStyle/>
          <a:p>
            <a:pPr algn="ctr"/>
            <a:r>
              <a:rPr lang="en-US" sz="4800" i="1" dirty="0">
                <a:solidFill>
                  <a:schemeClr val="bg1"/>
                </a:solidFill>
                <a:latin typeface="Georgia" charset="0"/>
                <a:ea typeface="Georgia" charset="0"/>
                <a:cs typeface="Georgia" charset="0"/>
              </a:rPr>
              <a:t>Computer Science Senior Capstone Project | Jon Abdulloev</a:t>
            </a:r>
          </a:p>
        </p:txBody>
      </p:sp>
      <p:sp>
        <p:nvSpPr>
          <p:cNvPr id="6" name="TextBox 5"/>
          <p:cNvSpPr txBox="1"/>
          <p:nvPr/>
        </p:nvSpPr>
        <p:spPr>
          <a:xfrm>
            <a:off x="1024128" y="10150030"/>
            <a:ext cx="9290304" cy="20436364"/>
          </a:xfrm>
          <a:prstGeom prst="rect">
            <a:avLst/>
          </a:prstGeom>
          <a:noFill/>
        </p:spPr>
        <p:txBody>
          <a:bodyPr wrap="square" rtlCol="0">
            <a:spAutoFit/>
          </a:bodyPr>
          <a:lstStyle/>
          <a:p>
            <a:r>
              <a:rPr lang="en-US" sz="4800" b="1" dirty="0">
                <a:solidFill>
                  <a:srgbClr val="D83231"/>
                </a:solidFill>
              </a:rPr>
              <a:t>SUMMARY</a:t>
            </a:r>
          </a:p>
          <a:p>
            <a:pPr marL="457200" indent="-457200" algn="just">
              <a:buFont typeface="Arial" panose="020B0604020202020204" pitchFamily="34" charset="0"/>
              <a:buChar char="•"/>
            </a:pPr>
            <a:r>
              <a:rPr lang="en-US" sz="3500" dirty="0">
                <a:latin typeface="Times" charset="0"/>
                <a:ea typeface="Times" charset="0"/>
                <a:cs typeface="Times" charset="0"/>
              </a:rPr>
              <a:t>Many resources and opportunities in a community go unnoticed and are not availed of by a majority the community. </a:t>
            </a:r>
          </a:p>
          <a:p>
            <a:pPr marL="457200" indent="-457200" algn="just">
              <a:buFont typeface="Arial" panose="020B0604020202020204" pitchFamily="34" charset="0"/>
              <a:buChar char="•"/>
            </a:pPr>
            <a:r>
              <a:rPr lang="en-US" sz="3500" dirty="0">
                <a:latin typeface="Times" charset="0"/>
                <a:ea typeface="Times" charset="0"/>
                <a:cs typeface="Times" charset="0"/>
              </a:rPr>
              <a:t>If the providers and the consumers of resources are more efficiently connected, then a more sustainable use of a community’s resources will be achieved. </a:t>
            </a:r>
          </a:p>
          <a:p>
            <a:pPr marL="457200" indent="-457200" algn="just">
              <a:buFont typeface="Arial" panose="020B0604020202020204" pitchFamily="34" charset="0"/>
              <a:buChar char="•"/>
            </a:pPr>
            <a:r>
              <a:rPr lang="en-US" sz="3500" dirty="0">
                <a:latin typeface="Times" charset="0"/>
                <a:ea typeface="Times" charset="0"/>
                <a:cs typeface="Times" charset="0"/>
              </a:rPr>
              <a:t>A relational database would make an effective system to keep track of available resources.</a:t>
            </a:r>
          </a:p>
          <a:p>
            <a:pPr marL="457200" indent="-457200" algn="just">
              <a:buFont typeface="Arial" panose="020B0604020202020204" pitchFamily="34" charset="0"/>
              <a:buChar char="•"/>
            </a:pPr>
            <a:r>
              <a:rPr lang="en-US" sz="3500" dirty="0">
                <a:latin typeface="Times" charset="0"/>
                <a:ea typeface="Times" charset="0"/>
                <a:cs typeface="Times" charset="0"/>
              </a:rPr>
              <a:t>However, not every member of a community would have the correct SQL (Structured Query Language) background to communicate with a relational database. </a:t>
            </a:r>
          </a:p>
          <a:p>
            <a:pPr marL="457200" indent="-457200" algn="just">
              <a:buFont typeface="Arial" panose="020B0604020202020204" pitchFamily="34" charset="0"/>
              <a:buChar char="•"/>
            </a:pPr>
            <a:r>
              <a:rPr lang="en-US" sz="3500" dirty="0">
                <a:latin typeface="Times" charset="0"/>
                <a:ea typeface="Times" charset="0"/>
                <a:cs typeface="Times" charset="0"/>
              </a:rPr>
              <a:t>The proposed system in this presentation is a Natural Language Interface to Database (NLIDB) system whose purpose is to convert natural language (English) into SQL while interacting with users in the most user-friendly way possible. </a:t>
            </a:r>
          </a:p>
          <a:p>
            <a:pPr marL="457200" indent="-457200" algn="just">
              <a:buFont typeface="Arial" panose="020B0604020202020204" pitchFamily="34" charset="0"/>
              <a:buChar char="•"/>
            </a:pPr>
            <a:r>
              <a:rPr lang="en-US" sz="3500" dirty="0">
                <a:latin typeface="Times" charset="0"/>
                <a:ea typeface="Times" charset="0"/>
                <a:cs typeface="Times" charset="0"/>
              </a:rPr>
              <a:t>If any member of the community is easily able to access the database then the expected outcome is an equitable distribution of resources which would make for a more sustainable use of a community’s resources.</a:t>
            </a:r>
          </a:p>
          <a:p>
            <a:endParaRPr lang="en-US" sz="3600" dirty="0">
              <a:latin typeface="Times" charset="0"/>
              <a:ea typeface="Times" charset="0"/>
              <a:cs typeface="Times" charset="0"/>
            </a:endParaRPr>
          </a:p>
          <a:p>
            <a:pPr lvl="0"/>
            <a:r>
              <a:rPr lang="en-US" sz="4800" b="1" dirty="0">
                <a:solidFill>
                  <a:srgbClr val="D83231"/>
                </a:solidFill>
              </a:rPr>
              <a:t>NATURAL LANGUAGE PROCESSING</a:t>
            </a:r>
            <a:endParaRPr lang="en-US" sz="3600" dirty="0">
              <a:latin typeface="Times" charset="0"/>
              <a:ea typeface="Times" charset="0"/>
              <a:cs typeface="Times" charset="0"/>
            </a:endParaRPr>
          </a:p>
          <a:p>
            <a:r>
              <a:rPr lang="en-US" sz="3500" dirty="0">
                <a:latin typeface="Times" charset="0"/>
                <a:ea typeface="Times" charset="0"/>
                <a:cs typeface="Times" charset="0"/>
              </a:rPr>
              <a:t>There has been a significant amount of research on Natural Language Processing (NLP) which has been largely motivated by its enormous applications. Some of the well-known systems that use NLP techniques include </a:t>
            </a:r>
          </a:p>
          <a:p>
            <a:pPr marL="457200" indent="-457200">
              <a:buFont typeface="Arial" panose="020B0604020202020204" pitchFamily="34" charset="0"/>
              <a:buChar char="•"/>
            </a:pPr>
            <a:r>
              <a:rPr lang="en-US" sz="3500" dirty="0">
                <a:latin typeface="Times" charset="0"/>
                <a:ea typeface="Times" charset="0"/>
                <a:cs typeface="Times" charset="0"/>
              </a:rPr>
              <a:t>Siri from Apple</a:t>
            </a:r>
          </a:p>
          <a:p>
            <a:pPr marL="457200" indent="-457200">
              <a:buFont typeface="Arial" panose="020B0604020202020204" pitchFamily="34" charset="0"/>
              <a:buChar char="•"/>
            </a:pPr>
            <a:r>
              <a:rPr lang="en-US" sz="3500" dirty="0">
                <a:latin typeface="Times" charset="0"/>
                <a:ea typeface="Times" charset="0"/>
                <a:cs typeface="Times" charset="0"/>
              </a:rPr>
              <a:t>IBM Watson</a:t>
            </a:r>
          </a:p>
          <a:p>
            <a:pPr marL="457200" indent="-457200">
              <a:buFont typeface="Arial" panose="020B0604020202020204" pitchFamily="34" charset="0"/>
              <a:buChar char="•"/>
            </a:pPr>
            <a:r>
              <a:rPr lang="en-US" sz="3500" dirty="0">
                <a:latin typeface="Times" charset="0"/>
                <a:ea typeface="Times" charset="0"/>
                <a:cs typeface="Times" charset="0"/>
              </a:rPr>
              <a:t>Wolfram | Alpha. </a:t>
            </a:r>
          </a:p>
          <a:p>
            <a:r>
              <a:rPr lang="en-US" sz="3500" dirty="0">
                <a:latin typeface="Times" charset="0"/>
                <a:ea typeface="Times" charset="0"/>
                <a:cs typeface="Times" charset="0"/>
              </a:rPr>
              <a:t>NLP is a broad topic with various subtopics as shown in Figure 1.</a:t>
            </a:r>
          </a:p>
        </p:txBody>
      </p:sp>
      <p:sp>
        <p:nvSpPr>
          <p:cNvPr id="10" name="TextBox 9"/>
          <p:cNvSpPr txBox="1"/>
          <p:nvPr/>
        </p:nvSpPr>
        <p:spPr>
          <a:xfrm>
            <a:off x="10936224" y="15852686"/>
            <a:ext cx="12801600" cy="13773001"/>
          </a:xfrm>
          <a:prstGeom prst="rect">
            <a:avLst/>
          </a:prstGeom>
          <a:noFill/>
        </p:spPr>
        <p:txBody>
          <a:bodyPr wrap="square" rtlCol="0">
            <a:spAutoFit/>
          </a:bodyPr>
          <a:lstStyle/>
          <a:p>
            <a:r>
              <a:rPr lang="en-US" sz="4800" b="1" dirty="0">
                <a:solidFill>
                  <a:srgbClr val="D83231"/>
                </a:solidFill>
              </a:rPr>
              <a:t>METHOD AND PROCESS</a:t>
            </a:r>
          </a:p>
          <a:p>
            <a:pPr algn="just"/>
            <a:r>
              <a:rPr lang="en-US" sz="3500" dirty="0">
                <a:latin typeface="Times" charset="0"/>
                <a:ea typeface="Times" charset="0"/>
                <a:cs typeface="Times" charset="0"/>
              </a:rPr>
              <a:t>There are four types of sentences in the English language: </a:t>
            </a:r>
          </a:p>
          <a:p>
            <a:pPr marL="514350" indent="-514350" algn="just">
              <a:buFont typeface="+mj-lt"/>
              <a:buAutoNum type="arabicParenR"/>
            </a:pPr>
            <a:r>
              <a:rPr lang="en-US" sz="3500" dirty="0">
                <a:latin typeface="Times" charset="0"/>
                <a:ea typeface="Times" charset="0"/>
                <a:cs typeface="Times" charset="0"/>
              </a:rPr>
              <a:t> Declarative (e.g. </a:t>
            </a:r>
            <a:r>
              <a:rPr lang="en-US" sz="3500" i="1" dirty="0">
                <a:latin typeface="Times" charset="0"/>
                <a:ea typeface="Times" charset="0"/>
                <a:cs typeface="Times" charset="0"/>
              </a:rPr>
              <a:t>“I have a car”</a:t>
            </a:r>
            <a:r>
              <a:rPr lang="en-US" sz="3500" dirty="0">
                <a:latin typeface="Times" charset="0"/>
                <a:ea typeface="Times" charset="0"/>
                <a:cs typeface="Times" charset="0"/>
              </a:rPr>
              <a:t> or </a:t>
            </a:r>
            <a:r>
              <a:rPr lang="en-US" sz="3500" i="1" dirty="0">
                <a:latin typeface="Times" charset="0"/>
                <a:ea typeface="Times" charset="0"/>
                <a:cs typeface="Times" charset="0"/>
              </a:rPr>
              <a:t>“I can help with Statistics”)</a:t>
            </a:r>
            <a:endParaRPr lang="en-US" sz="3500" dirty="0">
              <a:latin typeface="Times" charset="0"/>
              <a:ea typeface="Times" charset="0"/>
              <a:cs typeface="Times" charset="0"/>
            </a:endParaRPr>
          </a:p>
          <a:p>
            <a:pPr marL="514350" indent="-514350" algn="just">
              <a:buFont typeface="+mj-lt"/>
              <a:buAutoNum type="arabicParenR"/>
            </a:pPr>
            <a:r>
              <a:rPr lang="en-US" sz="3500" dirty="0">
                <a:latin typeface="Times" charset="0"/>
                <a:ea typeface="Times" charset="0"/>
                <a:cs typeface="Times" charset="0"/>
              </a:rPr>
              <a:t> Imperative (e.g. </a:t>
            </a:r>
            <a:r>
              <a:rPr lang="en-US" sz="3500" i="1" dirty="0">
                <a:latin typeface="Times" charset="0"/>
                <a:ea typeface="Times" charset="0"/>
                <a:cs typeface="Times" charset="0"/>
              </a:rPr>
              <a:t>“Are there rides?”</a:t>
            </a:r>
            <a:r>
              <a:rPr lang="en-US" sz="3500" dirty="0">
                <a:latin typeface="Times" charset="0"/>
                <a:ea typeface="Times" charset="0"/>
                <a:cs typeface="Times" charset="0"/>
              </a:rPr>
              <a:t> or </a:t>
            </a:r>
            <a:r>
              <a:rPr lang="en-US" sz="3500" i="1" dirty="0">
                <a:latin typeface="Times" charset="0"/>
                <a:ea typeface="Times" charset="0"/>
                <a:cs typeface="Times" charset="0"/>
              </a:rPr>
              <a:t>“Can people help me?”)</a:t>
            </a:r>
            <a:endParaRPr lang="en-US" sz="3500" dirty="0">
              <a:latin typeface="Times" charset="0"/>
              <a:ea typeface="Times" charset="0"/>
              <a:cs typeface="Times" charset="0"/>
            </a:endParaRPr>
          </a:p>
          <a:p>
            <a:pPr marL="514350" indent="-514350" algn="just">
              <a:buFont typeface="+mj-lt"/>
              <a:buAutoNum type="arabicParenR"/>
            </a:pPr>
            <a:r>
              <a:rPr lang="en-US" sz="3500" dirty="0">
                <a:latin typeface="Times" charset="0"/>
                <a:ea typeface="Times" charset="0"/>
                <a:cs typeface="Times" charset="0"/>
              </a:rPr>
              <a:t> Interrogative </a:t>
            </a:r>
          </a:p>
          <a:p>
            <a:pPr marL="514350" indent="-514350" algn="just">
              <a:buFont typeface="+mj-lt"/>
              <a:buAutoNum type="arabicParenR"/>
            </a:pPr>
            <a:r>
              <a:rPr lang="en-US" sz="3500" dirty="0">
                <a:latin typeface="Times" charset="0"/>
                <a:ea typeface="Times" charset="0"/>
                <a:cs typeface="Times" charset="0"/>
              </a:rPr>
              <a:t> Exclamatory</a:t>
            </a:r>
          </a:p>
          <a:p>
            <a:pPr algn="just"/>
            <a:r>
              <a:rPr lang="en-US" sz="3500" dirty="0">
                <a:latin typeface="Times" charset="0"/>
                <a:ea typeface="Times" charset="0"/>
                <a:cs typeface="Times" charset="0"/>
              </a:rPr>
              <a:t>      We focused on parsing simple declarative and interrogative sentences that belong to contexts relating to the querying and adding of information about services (such as tutoring and rides), sharable items (such as books, cars, pens) and events. The program consists of 4 phases:</a:t>
            </a:r>
          </a:p>
          <a:p>
            <a:pPr marL="514350" indent="-514350" algn="just">
              <a:buFont typeface="+mj-lt"/>
              <a:buAutoNum type="arabicPeriod"/>
            </a:pPr>
            <a:r>
              <a:rPr lang="en-US" sz="3500" dirty="0">
                <a:latin typeface="Times" charset="0"/>
                <a:ea typeface="Times" charset="0"/>
                <a:cs typeface="Times" charset="0"/>
              </a:rPr>
              <a:t>First phase tags each word of the input with its part-of-speech. </a:t>
            </a:r>
          </a:p>
          <a:p>
            <a:pPr marL="514350" indent="-514350" algn="just">
              <a:buFont typeface="+mj-lt"/>
              <a:buAutoNum type="arabicPeriod"/>
            </a:pPr>
            <a:r>
              <a:rPr lang="en-US" sz="3500" dirty="0">
                <a:latin typeface="Times" charset="0"/>
                <a:ea typeface="Times" charset="0"/>
                <a:cs typeface="Times" charset="0"/>
              </a:rPr>
              <a:t>Second phase uses the tagged sentence from the first phase to classify the sentence as either a database query, a database modification, or a general sentence. </a:t>
            </a:r>
          </a:p>
          <a:p>
            <a:pPr marL="514350" indent="-514350" algn="just">
              <a:buFont typeface="+mj-lt"/>
              <a:buAutoNum type="arabicPeriod"/>
            </a:pPr>
            <a:r>
              <a:rPr lang="en-US" sz="3500" dirty="0">
                <a:latin typeface="Times" charset="0"/>
                <a:ea typeface="Times" charset="0"/>
                <a:cs typeface="Times" charset="0"/>
              </a:rPr>
              <a:t>Third phase then converts the input into a SQL command.</a:t>
            </a:r>
          </a:p>
          <a:p>
            <a:pPr marL="514350" indent="-514350" algn="just">
              <a:buFont typeface="+mj-lt"/>
              <a:buAutoNum type="arabicPeriod"/>
            </a:pPr>
            <a:r>
              <a:rPr lang="en-US" sz="3500" dirty="0">
                <a:latin typeface="Times" charset="0"/>
                <a:ea typeface="Times" charset="0"/>
                <a:cs typeface="Times" charset="0"/>
              </a:rPr>
              <a:t>Final phase involves returning the results of running the generated SQL command. If the SQL command is a query (on either the </a:t>
            </a:r>
            <a:r>
              <a:rPr lang="en-US" sz="3500" i="1" dirty="0">
                <a:latin typeface="Times" charset="0"/>
                <a:ea typeface="Times" charset="0"/>
                <a:cs typeface="Times" charset="0"/>
              </a:rPr>
              <a:t>Resources</a:t>
            </a:r>
            <a:r>
              <a:rPr lang="en-US" sz="3500" dirty="0">
                <a:latin typeface="Times" charset="0"/>
                <a:ea typeface="Times" charset="0"/>
                <a:cs typeface="Times" charset="0"/>
              </a:rPr>
              <a:t> or the </a:t>
            </a:r>
            <a:r>
              <a:rPr lang="en-US" sz="3500" i="1" dirty="0">
                <a:latin typeface="Times" charset="0"/>
                <a:ea typeface="Times" charset="0"/>
                <a:cs typeface="Times" charset="0"/>
              </a:rPr>
              <a:t>Events</a:t>
            </a:r>
            <a:r>
              <a:rPr lang="en-US" sz="3500" dirty="0">
                <a:latin typeface="Times" charset="0"/>
                <a:ea typeface="Times" charset="0"/>
                <a:cs typeface="Times" charset="0"/>
              </a:rPr>
              <a:t> tables) and there are entries in the database, then a table of the results is returned. However, if there are no entries in the database for that specific query, then a follow up message is returned. If the SQL command is a modification (to either the </a:t>
            </a:r>
            <a:r>
              <a:rPr lang="en-US" sz="3500" i="1" dirty="0">
                <a:latin typeface="Times" charset="0"/>
                <a:ea typeface="Times" charset="0"/>
                <a:cs typeface="Times" charset="0"/>
              </a:rPr>
              <a:t>Resources</a:t>
            </a:r>
            <a:r>
              <a:rPr lang="en-US" sz="3500" dirty="0">
                <a:latin typeface="Times" charset="0"/>
                <a:ea typeface="Times" charset="0"/>
                <a:cs typeface="Times" charset="0"/>
              </a:rPr>
              <a:t> or </a:t>
            </a:r>
            <a:r>
              <a:rPr lang="en-US" sz="3500" i="1" dirty="0">
                <a:latin typeface="Times" charset="0"/>
                <a:ea typeface="Times" charset="0"/>
                <a:cs typeface="Times" charset="0"/>
              </a:rPr>
              <a:t>Events</a:t>
            </a:r>
            <a:r>
              <a:rPr lang="en-US" sz="3500" dirty="0">
                <a:latin typeface="Times" charset="0"/>
                <a:ea typeface="Times" charset="0"/>
                <a:cs typeface="Times" charset="0"/>
              </a:rPr>
              <a:t> tables) then a simple confirmation is returned.</a:t>
            </a:r>
          </a:p>
          <a:p>
            <a:pPr algn="just"/>
            <a:endParaRPr lang="en-US" sz="3600" dirty="0">
              <a:latin typeface="Times" charset="0"/>
              <a:ea typeface="Times" charset="0"/>
              <a:cs typeface="Times" charset="0"/>
            </a:endParaRPr>
          </a:p>
        </p:txBody>
      </p:sp>
      <p:sp>
        <p:nvSpPr>
          <p:cNvPr id="12" name="Rectangle 11"/>
          <p:cNvSpPr/>
          <p:nvPr/>
        </p:nvSpPr>
        <p:spPr>
          <a:xfrm>
            <a:off x="10826496" y="10382504"/>
            <a:ext cx="12801600" cy="5151120"/>
          </a:xfrm>
          <a:prstGeom prst="rect">
            <a:avLst/>
          </a:prstGeom>
          <a:solidFill>
            <a:srgbClr val="ECDA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24438864" y="10204704"/>
            <a:ext cx="12801600" cy="8910131"/>
          </a:xfrm>
          <a:prstGeom prst="rect">
            <a:avLst/>
          </a:prstGeom>
          <a:noFill/>
        </p:spPr>
        <p:txBody>
          <a:bodyPr wrap="square" rtlCol="0">
            <a:spAutoFit/>
          </a:bodyPr>
          <a:lstStyle/>
          <a:p>
            <a:r>
              <a:rPr lang="en-US" sz="4800" b="1" dirty="0">
                <a:solidFill>
                  <a:srgbClr val="D83231"/>
                </a:solidFill>
              </a:rPr>
              <a:t>RESULTS</a:t>
            </a:r>
          </a:p>
          <a:p>
            <a:pPr marL="457200" indent="-457200" algn="just">
              <a:buFont typeface="Arial" panose="020B0604020202020204" pitchFamily="34" charset="0"/>
              <a:buChar char="•"/>
            </a:pPr>
            <a:r>
              <a:rPr lang="en-US" sz="3500" dirty="0">
                <a:latin typeface="Times" charset="0"/>
                <a:ea typeface="Times" charset="0"/>
                <a:cs typeface="Times" charset="0"/>
              </a:rPr>
              <a:t>The challenges of natural language ambiguities (including Syntactic and Word Sense Ambiguities) are resolved in the second phase of the program, classification. </a:t>
            </a:r>
          </a:p>
          <a:p>
            <a:pPr marL="457200" indent="-457200" algn="just">
              <a:buFont typeface="Arial" panose="020B0604020202020204" pitchFamily="34" charset="0"/>
              <a:buChar char="•"/>
            </a:pPr>
            <a:r>
              <a:rPr lang="en-US" sz="3500" dirty="0">
                <a:latin typeface="Times" charset="0"/>
                <a:ea typeface="Times" charset="0"/>
                <a:cs typeface="Times" charset="0"/>
              </a:rPr>
              <a:t>This is a crucial phase of the system which largely determines if the correct SQL statement is generated from the natural language sentence inputted. </a:t>
            </a:r>
          </a:p>
          <a:p>
            <a:pPr marL="457200" indent="-457200" algn="just">
              <a:buFont typeface="Arial" panose="020B0604020202020204" pitchFamily="34" charset="0"/>
              <a:buChar char="•"/>
            </a:pPr>
            <a:r>
              <a:rPr lang="en-US" sz="3500" dirty="0">
                <a:latin typeface="Times" charset="0"/>
                <a:ea typeface="Times" charset="0"/>
                <a:cs typeface="Times" charset="0"/>
              </a:rPr>
              <a:t>A test dataset was produced based on a survey of how a group of users interacted with the system during user testing. </a:t>
            </a:r>
          </a:p>
          <a:p>
            <a:pPr marL="457200" indent="-457200" algn="just">
              <a:buFont typeface="Arial" panose="020B0604020202020204" pitchFamily="34" charset="0"/>
              <a:buChar char="•"/>
            </a:pPr>
            <a:r>
              <a:rPr lang="en-US" sz="3500" dirty="0">
                <a:latin typeface="Times" charset="0"/>
                <a:ea typeface="Times" charset="0"/>
                <a:cs typeface="Times" charset="0"/>
              </a:rPr>
              <a:t>The demographics of the test user group was a multicultural college student body of ages 18-24. </a:t>
            </a:r>
          </a:p>
          <a:p>
            <a:pPr marL="457200" indent="-457200" algn="just">
              <a:buFont typeface="Arial" panose="020B0604020202020204" pitchFamily="34" charset="0"/>
              <a:buChar char="•"/>
            </a:pPr>
            <a:r>
              <a:rPr lang="en-US" sz="3500" dirty="0">
                <a:latin typeface="Times" charset="0"/>
                <a:ea typeface="Times" charset="0"/>
                <a:cs typeface="Times" charset="0"/>
              </a:rPr>
              <a:t>An iOS mobile application connected to a Python3 Flask server was used as the user interface to test the proposed system (</a:t>
            </a:r>
            <a:r>
              <a:rPr lang="en-US" sz="3500" i="1" dirty="0">
                <a:latin typeface="Times" charset="0"/>
                <a:ea typeface="Times" charset="0"/>
                <a:cs typeface="Times" charset="0"/>
              </a:rPr>
              <a:t>see Acknowledgements</a:t>
            </a:r>
            <a:r>
              <a:rPr lang="en-US" sz="3500" dirty="0">
                <a:latin typeface="Times" charset="0"/>
                <a:ea typeface="Times" charset="0"/>
                <a:cs typeface="Times" charset="0"/>
              </a:rPr>
              <a:t>). </a:t>
            </a:r>
          </a:p>
          <a:p>
            <a:pPr marL="457200" indent="-457200" algn="just">
              <a:buFont typeface="Arial" panose="020B0604020202020204" pitchFamily="34" charset="0"/>
              <a:buChar char="•"/>
            </a:pPr>
            <a:r>
              <a:rPr lang="en-US" sz="3500" dirty="0">
                <a:latin typeface="Times" charset="0"/>
                <a:ea typeface="Times" charset="0"/>
                <a:cs typeface="Times" charset="0"/>
              </a:rPr>
              <a:t>Based on the results, the recall, precision and F1 Scores of each of the dialogue trees were calculated.</a:t>
            </a:r>
            <a:endParaRPr lang="en-US" sz="3600" dirty="0">
              <a:latin typeface="Times" charset="0"/>
              <a:ea typeface="Times" charset="0"/>
              <a:cs typeface="Times" charset="0"/>
            </a:endParaRPr>
          </a:p>
        </p:txBody>
      </p:sp>
      <p:sp>
        <p:nvSpPr>
          <p:cNvPr id="16" name="Rectangle 15"/>
          <p:cNvSpPr/>
          <p:nvPr/>
        </p:nvSpPr>
        <p:spPr>
          <a:xfrm>
            <a:off x="11617126" y="1600160"/>
            <a:ext cx="8185349" cy="5102591"/>
          </a:xfrm>
          <a:prstGeom prst="rect">
            <a:avLst/>
          </a:prstGeom>
          <a:solidFill>
            <a:srgbClr val="ECDA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243584" y="30650688"/>
            <a:ext cx="36173664" cy="43891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1243584" y="31127890"/>
            <a:ext cx="17849088" cy="1754326"/>
          </a:xfrm>
          <a:prstGeom prst="rect">
            <a:avLst/>
          </a:prstGeom>
          <a:noFill/>
        </p:spPr>
        <p:txBody>
          <a:bodyPr wrap="square" rtlCol="0">
            <a:spAutoFit/>
          </a:bodyPr>
          <a:lstStyle/>
          <a:p>
            <a:pPr algn="just"/>
            <a:r>
              <a:rPr lang="en-US" sz="2800" dirty="0">
                <a:solidFill>
                  <a:srgbClr val="D83231"/>
                </a:solidFill>
              </a:rPr>
              <a:t>REFERENCES:</a:t>
            </a:r>
            <a:endParaRPr lang="en-US" sz="2000" dirty="0">
              <a:latin typeface="Times" charset="0"/>
              <a:ea typeface="Times" charset="0"/>
              <a:cs typeface="Times" charset="0"/>
            </a:endParaRPr>
          </a:p>
          <a:p>
            <a:pPr algn="just"/>
            <a:r>
              <a:rPr lang="en-US" sz="2000" baseline="30000" dirty="0">
                <a:latin typeface="Times" charset="0"/>
                <a:ea typeface="Times" charset="0"/>
                <a:cs typeface="Times" charset="0"/>
              </a:rPr>
              <a:t>1</a:t>
            </a:r>
            <a:r>
              <a:rPr lang="en-US" sz="2000" dirty="0">
                <a:latin typeface="Times" charset="0"/>
                <a:ea typeface="Times" charset="0"/>
                <a:cs typeface="Times" charset="0"/>
              </a:rPr>
              <a:t>https://</a:t>
            </a:r>
            <a:r>
              <a:rPr lang="en-US" sz="2000" dirty="0" err="1">
                <a:latin typeface="Times" charset="0"/>
                <a:ea typeface="Times" charset="0"/>
                <a:cs typeface="Times" charset="0"/>
              </a:rPr>
              <a:t>www.quora.com</a:t>
            </a:r>
            <a:r>
              <a:rPr lang="en-US" sz="2000" dirty="0">
                <a:latin typeface="Times" charset="0"/>
                <a:ea typeface="Times" charset="0"/>
                <a:cs typeface="Times" charset="0"/>
              </a:rPr>
              <a:t>/What-is-the-difference-between-natural-language-processing-NLP-and-natural-language-understanding-NLU</a:t>
            </a:r>
          </a:p>
          <a:p>
            <a:pPr algn="just"/>
            <a:r>
              <a:rPr lang="en-US" sz="2000" baseline="30000" dirty="0">
                <a:latin typeface="Times" charset="0"/>
                <a:ea typeface="Times" charset="0"/>
                <a:cs typeface="Times" charset="0"/>
              </a:rPr>
              <a:t>2</a:t>
            </a:r>
            <a:r>
              <a:rPr lang="en-US" sz="2000" dirty="0">
                <a:latin typeface="Times" charset="0"/>
                <a:ea typeface="Times" charset="0"/>
                <a:cs typeface="Times" charset="0"/>
              </a:rPr>
              <a:t>https://</a:t>
            </a:r>
            <a:r>
              <a:rPr lang="en-US" sz="2000" dirty="0" err="1">
                <a:latin typeface="Times" charset="0"/>
                <a:ea typeface="Times" charset="0"/>
                <a:cs typeface="Times" charset="0"/>
              </a:rPr>
              <a:t>en.wikipedia.org</a:t>
            </a:r>
            <a:r>
              <a:rPr lang="en-US" sz="2000" dirty="0">
                <a:latin typeface="Times" charset="0"/>
                <a:ea typeface="Times" charset="0"/>
                <a:cs typeface="Times" charset="0"/>
              </a:rPr>
              <a:t>/wiki/</a:t>
            </a:r>
            <a:r>
              <a:rPr lang="en-US" sz="2000" dirty="0" err="1">
                <a:latin typeface="Times" charset="0"/>
                <a:ea typeface="Times" charset="0"/>
                <a:cs typeface="Times" charset="0"/>
              </a:rPr>
              <a:t>Parse_tree</a:t>
            </a:r>
            <a:endParaRPr lang="en-US" sz="2000" dirty="0">
              <a:latin typeface="Times" charset="0"/>
              <a:ea typeface="Times" charset="0"/>
              <a:cs typeface="Times" charset="0"/>
            </a:endParaRPr>
          </a:p>
          <a:p>
            <a:pPr algn="just"/>
            <a:r>
              <a:rPr lang="en-US" sz="2000" dirty="0">
                <a:latin typeface="Times" charset="0"/>
                <a:ea typeface="Times" charset="0"/>
                <a:cs typeface="Times" charset="0"/>
              </a:rPr>
              <a:t> </a:t>
            </a:r>
            <a:r>
              <a:rPr lang="en-US" sz="2000" baseline="30000" dirty="0">
                <a:latin typeface="Times" charset="0"/>
                <a:ea typeface="Times" charset="0"/>
                <a:cs typeface="Times" charset="0"/>
              </a:rPr>
              <a:t>3</a:t>
            </a:r>
            <a:r>
              <a:rPr lang="en-US" sz="2000" dirty="0">
                <a:latin typeface="Times" charset="0"/>
                <a:ea typeface="Times" charset="0"/>
                <a:cs typeface="Times" charset="0"/>
              </a:rPr>
              <a:t>http://</a:t>
            </a:r>
            <a:r>
              <a:rPr lang="en-US" sz="2000" dirty="0" err="1">
                <a:latin typeface="Times" charset="0"/>
                <a:ea typeface="Times" charset="0"/>
                <a:cs typeface="Times" charset="0"/>
              </a:rPr>
              <a:t>naviglinlp.blogspot.com</a:t>
            </a:r>
            <a:r>
              <a:rPr lang="en-US" sz="2000" dirty="0">
                <a:latin typeface="Times" charset="0"/>
                <a:ea typeface="Times" charset="0"/>
                <a:cs typeface="Times" charset="0"/>
              </a:rPr>
              <a:t>/2017/04/lecture-7-part-of-speech-tagging.html</a:t>
            </a:r>
          </a:p>
          <a:p>
            <a:pPr algn="just"/>
            <a:endParaRPr lang="en-US" sz="2000" dirty="0">
              <a:latin typeface="Times" charset="0"/>
              <a:ea typeface="Times" charset="0"/>
              <a:cs typeface="Times" charset="0"/>
            </a:endParaRPr>
          </a:p>
        </p:txBody>
      </p:sp>
      <p:sp>
        <p:nvSpPr>
          <p:cNvPr id="19" name="Rectangle 18"/>
          <p:cNvSpPr/>
          <p:nvPr/>
        </p:nvSpPr>
        <p:spPr>
          <a:xfrm>
            <a:off x="24438863" y="19683395"/>
            <a:ext cx="12565762" cy="4916749"/>
          </a:xfrm>
          <a:prstGeom prst="rect">
            <a:avLst/>
          </a:prstGeom>
          <a:solidFill>
            <a:srgbClr val="ECDA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24438864" y="24829584"/>
            <a:ext cx="12807696" cy="6247864"/>
          </a:xfrm>
          <a:prstGeom prst="rect">
            <a:avLst/>
          </a:prstGeom>
          <a:noFill/>
        </p:spPr>
        <p:txBody>
          <a:bodyPr wrap="square" rtlCol="0">
            <a:spAutoFit/>
          </a:bodyPr>
          <a:lstStyle/>
          <a:p>
            <a:pPr algn="just"/>
            <a:r>
              <a:rPr lang="en-US" sz="4800" b="1" dirty="0">
                <a:solidFill>
                  <a:srgbClr val="D83231"/>
                </a:solidFill>
              </a:rPr>
              <a:t>CONCLUSION AND FUTURE WORK</a:t>
            </a:r>
            <a:endParaRPr lang="en-US" sz="3600" dirty="0">
              <a:latin typeface="Times" charset="0"/>
              <a:ea typeface="Times" charset="0"/>
              <a:cs typeface="Times" charset="0"/>
            </a:endParaRPr>
          </a:p>
          <a:p>
            <a:pPr algn="just"/>
            <a:r>
              <a:rPr lang="en-US" sz="3500" dirty="0">
                <a:latin typeface="Times" charset="0"/>
                <a:ea typeface="Times" charset="0"/>
                <a:cs typeface="Times" charset="0"/>
              </a:rPr>
              <a:t>The system performed significantly well. The average recall was 96% and the average precision was 86%. These two metrics contributed to a successful average F-measure of 90%. For future work, it would be interesting to</a:t>
            </a:r>
          </a:p>
          <a:p>
            <a:pPr marL="457200" indent="-457200" algn="just">
              <a:buFont typeface="Arial" panose="020B0604020202020204" pitchFamily="34" charset="0"/>
              <a:buChar char="•"/>
            </a:pPr>
            <a:r>
              <a:rPr lang="en-US" sz="3500" dirty="0">
                <a:latin typeface="Times" charset="0"/>
                <a:ea typeface="Times" charset="0"/>
                <a:cs typeface="Times" charset="0"/>
              </a:rPr>
              <a:t>use Machine Learning tools (e.g. Word2vec) to associate synonyms together, like </a:t>
            </a:r>
            <a:r>
              <a:rPr lang="en-US" sz="3500" i="1" dirty="0">
                <a:latin typeface="Times" charset="0"/>
                <a:ea typeface="Times" charset="0"/>
                <a:cs typeface="Times" charset="0"/>
              </a:rPr>
              <a:t>‘car’</a:t>
            </a:r>
            <a:r>
              <a:rPr lang="en-US" sz="3500" dirty="0">
                <a:latin typeface="Times" charset="0"/>
                <a:ea typeface="Times" charset="0"/>
                <a:cs typeface="Times" charset="0"/>
              </a:rPr>
              <a:t> and </a:t>
            </a:r>
            <a:r>
              <a:rPr lang="en-US" sz="3500" i="1" dirty="0">
                <a:latin typeface="Times" charset="0"/>
                <a:ea typeface="Times" charset="0"/>
                <a:cs typeface="Times" charset="0"/>
              </a:rPr>
              <a:t>‘ride’</a:t>
            </a:r>
            <a:r>
              <a:rPr lang="en-US" sz="3500" dirty="0">
                <a:latin typeface="Times" charset="0"/>
                <a:ea typeface="Times" charset="0"/>
                <a:cs typeface="Times" charset="0"/>
              </a:rPr>
              <a:t>. </a:t>
            </a:r>
          </a:p>
          <a:p>
            <a:pPr marL="457200" indent="-457200" algn="just">
              <a:buFont typeface="Arial" panose="020B0604020202020204" pitchFamily="34" charset="0"/>
              <a:buChar char="•"/>
            </a:pPr>
            <a:r>
              <a:rPr lang="en-US" sz="3500" dirty="0">
                <a:latin typeface="Times" charset="0"/>
                <a:ea typeface="Times" charset="0"/>
                <a:cs typeface="Times" charset="0"/>
              </a:rPr>
              <a:t>capture complex compound sentences by parsing the input and producing a Parse Tree (example in Figure 3).</a:t>
            </a:r>
          </a:p>
          <a:p>
            <a:pPr algn="just"/>
            <a:endParaRPr lang="en-US" sz="3600" dirty="0">
              <a:latin typeface="Times" charset="0"/>
              <a:ea typeface="Times" charset="0"/>
              <a:cs typeface="Times" charset="0"/>
            </a:endParaRPr>
          </a:p>
          <a:p>
            <a:pPr algn="just"/>
            <a:r>
              <a:rPr lang="en-US" sz="3600" dirty="0">
                <a:latin typeface="Times" charset="0"/>
                <a:ea typeface="Times" charset="0"/>
                <a:cs typeface="Times" charset="0"/>
              </a:rPr>
              <a:t> </a:t>
            </a:r>
          </a:p>
        </p:txBody>
      </p:sp>
      <p:sp>
        <p:nvSpPr>
          <p:cNvPr id="41" name="TextBox 40"/>
          <p:cNvSpPr txBox="1"/>
          <p:nvPr/>
        </p:nvSpPr>
        <p:spPr>
          <a:xfrm>
            <a:off x="13568109" y="6145499"/>
            <a:ext cx="4536623" cy="369332"/>
          </a:xfrm>
          <a:prstGeom prst="rect">
            <a:avLst/>
          </a:prstGeom>
          <a:noFill/>
        </p:spPr>
        <p:txBody>
          <a:bodyPr wrap="square" rtlCol="0">
            <a:spAutoFit/>
          </a:bodyPr>
          <a:lstStyle/>
          <a:p>
            <a:r>
              <a:rPr lang="en-US" sz="1800" b="1" dirty="0">
                <a:solidFill>
                  <a:srgbClr val="D83231"/>
                </a:solidFill>
              </a:rPr>
              <a:t>Figure 1: </a:t>
            </a:r>
            <a:r>
              <a:rPr lang="en-US" sz="1800" b="1" dirty="0"/>
              <a:t>Visualization of the scope of NLP.</a:t>
            </a:r>
            <a:r>
              <a:rPr lang="en-US" sz="1800" b="1" baseline="30000" dirty="0"/>
              <a:t>1</a:t>
            </a:r>
          </a:p>
        </p:txBody>
      </p:sp>
      <p:sp>
        <p:nvSpPr>
          <p:cNvPr id="43" name="TextBox 42"/>
          <p:cNvSpPr txBox="1"/>
          <p:nvPr/>
        </p:nvSpPr>
        <p:spPr>
          <a:xfrm>
            <a:off x="13568109" y="15123368"/>
            <a:ext cx="7318374" cy="369332"/>
          </a:xfrm>
          <a:prstGeom prst="rect">
            <a:avLst/>
          </a:prstGeom>
          <a:noFill/>
        </p:spPr>
        <p:txBody>
          <a:bodyPr wrap="square" rtlCol="0">
            <a:spAutoFit/>
          </a:bodyPr>
          <a:lstStyle/>
          <a:p>
            <a:r>
              <a:rPr lang="en-US" sz="1800" b="1" dirty="0">
                <a:solidFill>
                  <a:srgbClr val="D83231"/>
                </a:solidFill>
              </a:rPr>
              <a:t>Figure 2: </a:t>
            </a:r>
            <a:r>
              <a:rPr lang="en-US" sz="1800" b="1" dirty="0"/>
              <a:t>A flowchart of the proposed system containing the four phases</a:t>
            </a:r>
          </a:p>
        </p:txBody>
      </p:sp>
      <p:pic>
        <p:nvPicPr>
          <p:cNvPr id="46" name="Picture 4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3160" y="1573578"/>
            <a:ext cx="9432312" cy="4454402"/>
          </a:xfrm>
          <a:prstGeom prst="rect">
            <a:avLst/>
          </a:prstGeom>
        </p:spPr>
      </p:pic>
      <p:sp>
        <p:nvSpPr>
          <p:cNvPr id="29" name="TextBox 28"/>
          <p:cNvSpPr txBox="1"/>
          <p:nvPr/>
        </p:nvSpPr>
        <p:spPr>
          <a:xfrm>
            <a:off x="19484671" y="31199328"/>
            <a:ext cx="17849088" cy="1446550"/>
          </a:xfrm>
          <a:prstGeom prst="rect">
            <a:avLst/>
          </a:prstGeom>
          <a:noFill/>
        </p:spPr>
        <p:txBody>
          <a:bodyPr wrap="square" rtlCol="0">
            <a:spAutoFit/>
          </a:bodyPr>
          <a:lstStyle/>
          <a:p>
            <a:pPr algn="just"/>
            <a:r>
              <a:rPr lang="en-US" sz="2800" dirty="0">
                <a:solidFill>
                  <a:srgbClr val="D83231"/>
                </a:solidFill>
              </a:rPr>
              <a:t>ACKNOWLEDGEMENTS: </a:t>
            </a:r>
            <a:r>
              <a:rPr lang="en-US" sz="2000" dirty="0">
                <a:latin typeface="Times" charset="0"/>
                <a:ea typeface="Times" charset="0"/>
                <a:cs typeface="Times" charset="0"/>
              </a:rPr>
              <a:t>James Tran ’18 built the iOS mobile application which combined with the Python3 Flask server built by Lam Nguyen ’18 allowed for a user interface to test the proposed system. Furthermore, the rest of the </a:t>
            </a:r>
            <a:r>
              <a:rPr lang="en-US" sz="2000" dirty="0" err="1">
                <a:latin typeface="Times" charset="0"/>
                <a:ea typeface="Times" charset="0"/>
                <a:cs typeface="Times" charset="0"/>
              </a:rPr>
              <a:t>NadaBot</a:t>
            </a:r>
            <a:r>
              <a:rPr lang="en-US" sz="2000" dirty="0">
                <a:latin typeface="Times" charset="0"/>
                <a:ea typeface="Times" charset="0"/>
                <a:cs typeface="Times" charset="0"/>
              </a:rPr>
              <a:t> team assisted in the collection of user feedback (by arranging for the user testing of the proposed system through the application) which was vital for the improvement of the proposed system. Furthermore, my professor David </a:t>
            </a:r>
            <a:r>
              <a:rPr lang="en-US" sz="2000" dirty="0" err="1">
                <a:latin typeface="Times" charset="0"/>
                <a:ea typeface="Times" charset="0"/>
                <a:cs typeface="Times" charset="0"/>
              </a:rPr>
              <a:t>Barbella</a:t>
            </a:r>
            <a:r>
              <a:rPr lang="en-US" sz="2000" dirty="0">
                <a:latin typeface="Times" charset="0"/>
                <a:ea typeface="Times" charset="0"/>
                <a:cs typeface="Times" charset="0"/>
              </a:rPr>
              <a:t> guided me in my NLP research and I would like to thank him very much.</a:t>
            </a:r>
          </a:p>
        </p:txBody>
      </p:sp>
      <p:pic>
        <p:nvPicPr>
          <p:cNvPr id="8" name="Picture 7">
            <a:extLst>
              <a:ext uri="{FF2B5EF4-FFF2-40B4-BE49-F238E27FC236}">
                <a16:creationId xmlns:a16="http://schemas.microsoft.com/office/drawing/2014/main" id="{3AEB4A0C-89C6-484C-BA1E-1FC849F15AFC}"/>
              </a:ext>
            </a:extLst>
          </p:cNvPr>
          <p:cNvPicPr>
            <a:picLocks noChangeAspect="1"/>
          </p:cNvPicPr>
          <p:nvPr/>
        </p:nvPicPr>
        <p:blipFill>
          <a:blip r:embed="rId4"/>
          <a:stretch>
            <a:fillRect/>
          </a:stretch>
        </p:blipFill>
        <p:spPr>
          <a:xfrm>
            <a:off x="10588752" y="10437337"/>
            <a:ext cx="13277088" cy="4686031"/>
          </a:xfrm>
          <a:prstGeom prst="rect">
            <a:avLst/>
          </a:prstGeom>
        </p:spPr>
      </p:pic>
      <p:graphicFrame>
        <p:nvGraphicFramePr>
          <p:cNvPr id="14" name="Object 13">
            <a:extLst>
              <a:ext uri="{FF2B5EF4-FFF2-40B4-BE49-F238E27FC236}">
                <a16:creationId xmlns:a16="http://schemas.microsoft.com/office/drawing/2014/main" id="{0BD43D55-67E3-3143-AB69-D5EBB8214E48}"/>
              </a:ext>
            </a:extLst>
          </p:cNvPr>
          <p:cNvGraphicFramePr>
            <a:graphicFrameLocks noChangeAspect="1"/>
          </p:cNvGraphicFramePr>
          <p:nvPr>
            <p:extLst>
              <p:ext uri="{D42A27DB-BD31-4B8C-83A1-F6EECF244321}">
                <p14:modId xmlns:p14="http://schemas.microsoft.com/office/powerpoint/2010/main" val="946711669"/>
              </p:ext>
            </p:extLst>
          </p:nvPr>
        </p:nvGraphicFramePr>
        <p:xfrm>
          <a:off x="24731175" y="19823932"/>
          <a:ext cx="11952191" cy="4068585"/>
        </p:xfrm>
        <a:graphic>
          <a:graphicData uri="http://schemas.openxmlformats.org/presentationml/2006/ole">
            <mc:AlternateContent xmlns:mc="http://schemas.openxmlformats.org/markup-compatibility/2006">
              <mc:Choice xmlns:v="urn:schemas-microsoft-com:vml" Requires="v">
                <p:oleObj spid="_x0000_s1049" name="Worksheet" r:id="rId5" imgW="8623300" imgH="2451100" progId="Excel.Sheet.12">
                  <p:embed/>
                </p:oleObj>
              </mc:Choice>
              <mc:Fallback>
                <p:oleObj name="Worksheet" r:id="rId5" imgW="8623300" imgH="2451100" progId="Excel.Sheet.12">
                  <p:embed/>
                  <p:pic>
                    <p:nvPicPr>
                      <p:cNvPr id="0" name=""/>
                      <p:cNvPicPr/>
                      <p:nvPr/>
                    </p:nvPicPr>
                    <p:blipFill>
                      <a:blip r:embed="rId6"/>
                      <a:stretch>
                        <a:fillRect/>
                      </a:stretch>
                    </p:blipFill>
                    <p:spPr>
                      <a:xfrm>
                        <a:off x="24731175" y="19823932"/>
                        <a:ext cx="11952191" cy="4068585"/>
                      </a:xfrm>
                      <a:prstGeom prst="rect">
                        <a:avLst/>
                      </a:prstGeom>
                    </p:spPr>
                  </p:pic>
                </p:oleObj>
              </mc:Fallback>
            </mc:AlternateContent>
          </a:graphicData>
        </a:graphic>
      </p:graphicFrame>
      <p:sp>
        <p:nvSpPr>
          <p:cNvPr id="49" name="TextBox 48">
            <a:extLst>
              <a:ext uri="{FF2B5EF4-FFF2-40B4-BE49-F238E27FC236}">
                <a16:creationId xmlns:a16="http://schemas.microsoft.com/office/drawing/2014/main" id="{6DD4A64F-2949-204F-B084-21F62764AD51}"/>
              </a:ext>
            </a:extLst>
          </p:cNvPr>
          <p:cNvSpPr txBox="1"/>
          <p:nvPr/>
        </p:nvSpPr>
        <p:spPr>
          <a:xfrm>
            <a:off x="25567722" y="24121957"/>
            <a:ext cx="10525599" cy="369332"/>
          </a:xfrm>
          <a:prstGeom prst="rect">
            <a:avLst/>
          </a:prstGeom>
          <a:noFill/>
        </p:spPr>
        <p:txBody>
          <a:bodyPr wrap="square" rtlCol="0">
            <a:spAutoFit/>
          </a:bodyPr>
          <a:lstStyle/>
          <a:p>
            <a:r>
              <a:rPr lang="en-US" sz="1800" b="1" dirty="0">
                <a:solidFill>
                  <a:srgbClr val="D83231"/>
                </a:solidFill>
              </a:rPr>
              <a:t>Table 1: </a:t>
            </a:r>
            <a:r>
              <a:rPr lang="en-US" sz="1800" b="1" dirty="0"/>
              <a:t>The Precision, Recall and F-Measure of each dialogue tree as well as the averages of those metrics.</a:t>
            </a:r>
          </a:p>
        </p:txBody>
      </p:sp>
      <p:pic>
        <p:nvPicPr>
          <p:cNvPr id="23" name="Picture 22">
            <a:extLst>
              <a:ext uri="{FF2B5EF4-FFF2-40B4-BE49-F238E27FC236}">
                <a16:creationId xmlns:a16="http://schemas.microsoft.com/office/drawing/2014/main" id="{BB1A8F7C-AA7F-8E4F-B25E-11E7A6454E2C}"/>
              </a:ext>
            </a:extLst>
          </p:cNvPr>
          <p:cNvPicPr>
            <a:picLocks noChangeAspect="1"/>
          </p:cNvPicPr>
          <p:nvPr/>
        </p:nvPicPr>
        <p:blipFill>
          <a:blip r:embed="rId7"/>
          <a:stretch>
            <a:fillRect/>
          </a:stretch>
        </p:blipFill>
        <p:spPr>
          <a:xfrm>
            <a:off x="11890139" y="1714539"/>
            <a:ext cx="7639321" cy="4321232"/>
          </a:xfrm>
          <a:prstGeom prst="rect">
            <a:avLst/>
          </a:prstGeom>
        </p:spPr>
      </p:pic>
      <p:sp>
        <p:nvSpPr>
          <p:cNvPr id="50" name="Rectangle 49">
            <a:extLst>
              <a:ext uri="{FF2B5EF4-FFF2-40B4-BE49-F238E27FC236}">
                <a16:creationId xmlns:a16="http://schemas.microsoft.com/office/drawing/2014/main" id="{FE3B90B2-E440-D444-AE74-757FAA85AA30}"/>
              </a:ext>
            </a:extLst>
          </p:cNvPr>
          <p:cNvSpPr/>
          <p:nvPr/>
        </p:nvSpPr>
        <p:spPr>
          <a:xfrm>
            <a:off x="20032805" y="1602192"/>
            <a:ext cx="8885095" cy="5102591"/>
          </a:xfrm>
          <a:prstGeom prst="rect">
            <a:avLst/>
          </a:prstGeom>
          <a:solidFill>
            <a:srgbClr val="ECDA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5322DB20-C2BA-BC42-8032-033CF3A24307}"/>
              </a:ext>
            </a:extLst>
          </p:cNvPr>
          <p:cNvPicPr>
            <a:picLocks noChangeAspect="1"/>
          </p:cNvPicPr>
          <p:nvPr/>
        </p:nvPicPr>
        <p:blipFill>
          <a:blip r:embed="rId8"/>
          <a:stretch>
            <a:fillRect/>
          </a:stretch>
        </p:blipFill>
        <p:spPr>
          <a:xfrm>
            <a:off x="20236339" y="1853621"/>
            <a:ext cx="8405047" cy="4202524"/>
          </a:xfrm>
          <a:prstGeom prst="rect">
            <a:avLst/>
          </a:prstGeom>
        </p:spPr>
      </p:pic>
      <p:sp>
        <p:nvSpPr>
          <p:cNvPr id="53" name="TextBox 52">
            <a:extLst>
              <a:ext uri="{FF2B5EF4-FFF2-40B4-BE49-F238E27FC236}">
                <a16:creationId xmlns:a16="http://schemas.microsoft.com/office/drawing/2014/main" id="{C1B921BD-9F26-CF40-AC16-F3AA561FA3C6}"/>
              </a:ext>
            </a:extLst>
          </p:cNvPr>
          <p:cNvSpPr txBox="1"/>
          <p:nvPr/>
        </p:nvSpPr>
        <p:spPr>
          <a:xfrm>
            <a:off x="20624384" y="6193021"/>
            <a:ext cx="7628955" cy="369332"/>
          </a:xfrm>
          <a:prstGeom prst="rect">
            <a:avLst/>
          </a:prstGeom>
          <a:noFill/>
        </p:spPr>
        <p:txBody>
          <a:bodyPr wrap="square" rtlCol="0">
            <a:spAutoFit/>
          </a:bodyPr>
          <a:lstStyle/>
          <a:p>
            <a:r>
              <a:rPr lang="en-US" sz="1800" b="1" dirty="0">
                <a:solidFill>
                  <a:srgbClr val="D83231"/>
                </a:solidFill>
              </a:rPr>
              <a:t>Figure 3: </a:t>
            </a:r>
            <a:r>
              <a:rPr lang="en-US" sz="1800" b="1" dirty="0"/>
              <a:t>An example of a Parse Tree for the sentence </a:t>
            </a:r>
            <a:r>
              <a:rPr lang="en-US" sz="1800" b="1" i="1" dirty="0"/>
              <a:t>“John hit the ball”</a:t>
            </a:r>
            <a:r>
              <a:rPr lang="en-US" sz="1800" b="1" dirty="0"/>
              <a:t>.</a:t>
            </a:r>
            <a:r>
              <a:rPr lang="en-US" sz="1800" b="1" baseline="30000" dirty="0"/>
              <a:t>2</a:t>
            </a:r>
          </a:p>
        </p:txBody>
      </p:sp>
      <p:sp>
        <p:nvSpPr>
          <p:cNvPr id="54" name="Rectangle 53">
            <a:extLst>
              <a:ext uri="{FF2B5EF4-FFF2-40B4-BE49-F238E27FC236}">
                <a16:creationId xmlns:a16="http://schemas.microsoft.com/office/drawing/2014/main" id="{4C003D25-DD2C-DC49-996B-3F775C873E5B}"/>
              </a:ext>
            </a:extLst>
          </p:cNvPr>
          <p:cNvSpPr/>
          <p:nvPr/>
        </p:nvSpPr>
        <p:spPr>
          <a:xfrm>
            <a:off x="29028296" y="1609414"/>
            <a:ext cx="6833329" cy="5093337"/>
          </a:xfrm>
          <a:prstGeom prst="rect">
            <a:avLst/>
          </a:prstGeom>
          <a:solidFill>
            <a:srgbClr val="ECDA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D9AC065D-5CC8-A34B-AF63-08149E6C884A}"/>
              </a:ext>
            </a:extLst>
          </p:cNvPr>
          <p:cNvSpPr txBox="1"/>
          <p:nvPr/>
        </p:nvSpPr>
        <p:spPr>
          <a:xfrm>
            <a:off x="29933461" y="6145499"/>
            <a:ext cx="5028630" cy="369332"/>
          </a:xfrm>
          <a:prstGeom prst="rect">
            <a:avLst/>
          </a:prstGeom>
          <a:noFill/>
        </p:spPr>
        <p:txBody>
          <a:bodyPr wrap="square" rtlCol="0">
            <a:spAutoFit/>
          </a:bodyPr>
          <a:lstStyle/>
          <a:p>
            <a:r>
              <a:rPr lang="en-US" sz="1800" b="1" dirty="0">
                <a:solidFill>
                  <a:srgbClr val="D83231"/>
                </a:solidFill>
              </a:rPr>
              <a:t>Figure 4: </a:t>
            </a:r>
            <a:r>
              <a:rPr lang="en-US" sz="1800" b="1" dirty="0"/>
              <a:t>An example of Part-Of-Speech Tagging.</a:t>
            </a:r>
            <a:r>
              <a:rPr lang="en-US" sz="1800" b="1" baseline="30000" dirty="0"/>
              <a:t>3</a:t>
            </a:r>
          </a:p>
        </p:txBody>
      </p:sp>
      <p:pic>
        <p:nvPicPr>
          <p:cNvPr id="27" name="Picture 26">
            <a:extLst>
              <a:ext uri="{FF2B5EF4-FFF2-40B4-BE49-F238E27FC236}">
                <a16:creationId xmlns:a16="http://schemas.microsoft.com/office/drawing/2014/main" id="{73A47C86-572B-D144-91FD-2B7696351C85}"/>
              </a:ext>
            </a:extLst>
          </p:cNvPr>
          <p:cNvPicPr>
            <a:picLocks noChangeAspect="1"/>
          </p:cNvPicPr>
          <p:nvPr/>
        </p:nvPicPr>
        <p:blipFill>
          <a:blip r:embed="rId9"/>
          <a:stretch>
            <a:fillRect/>
          </a:stretch>
        </p:blipFill>
        <p:spPr>
          <a:xfrm>
            <a:off x="29376829" y="1755048"/>
            <a:ext cx="6141895" cy="4345287"/>
          </a:xfrm>
          <a:prstGeom prst="rect">
            <a:avLst/>
          </a:prstGeom>
        </p:spPr>
      </p:pic>
    </p:spTree>
    <p:extLst>
      <p:ext uri="{BB962C8B-B14F-4D97-AF65-F5344CB8AC3E}">
        <p14:creationId xmlns:p14="http://schemas.microsoft.com/office/powerpoint/2010/main" val="44274599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ience Poster 1 36x42" id="{554DD837-0DB7-794A-87CE-43AEA43CD8B8}" vid="{F41FA0FD-25B1-7946-B108-40CF86BDDF9E}"/>
    </a:ext>
  </a:extLst>
</a:theme>
</file>

<file path=docProps/app.xml><?xml version="1.0" encoding="utf-8"?>
<Properties xmlns="http://schemas.openxmlformats.org/officeDocument/2006/extended-properties" xmlns:vt="http://schemas.openxmlformats.org/officeDocument/2006/docPropsVTypes">
  <Template>Office Theme</Template>
  <TotalTime>132</TotalTime>
  <Words>931</Words>
  <Application>Microsoft Macintosh PowerPoint</Application>
  <PresentationFormat>Custom</PresentationFormat>
  <Paragraphs>50</Paragraphs>
  <Slides>1</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9" baseType="lpstr">
      <vt:lpstr>Abadi MT Condensed Extra Bold</vt:lpstr>
      <vt:lpstr>Arial</vt:lpstr>
      <vt:lpstr>Calibri</vt:lpstr>
      <vt:lpstr>Calibri Light</vt:lpstr>
      <vt:lpstr>Georgia</vt:lpstr>
      <vt:lpstr>Times</vt:lpstr>
      <vt:lpstr>Office Theme</vt:lpstr>
      <vt:lpstr>Worksheet</vt:lpstr>
      <vt:lpstr>A dialogue-driven ChatBot based on a NLIDB System</vt:lpstr>
    </vt:vector>
  </TitlesOfParts>
  <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dialogue-driven ChatBot based on a NLIDB System</dc:title>
  <dc:creator>Jon Abdulloev</dc:creator>
  <cp:lastModifiedBy>Jon Abdulloev</cp:lastModifiedBy>
  <cp:revision>15</cp:revision>
  <cp:lastPrinted>2018-04-09T21:08:02Z</cp:lastPrinted>
  <dcterms:created xsi:type="dcterms:W3CDTF">2018-04-09T03:31:29Z</dcterms:created>
  <dcterms:modified xsi:type="dcterms:W3CDTF">2018-04-11T19:27:03Z</dcterms:modified>
</cp:coreProperties>
</file>