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38404800" cy="32918400"/>
  <p:notesSz cx="6858000" cy="9144000"/>
  <p:defaultTextStyle>
    <a:defPPr>
      <a:defRPr lang="en-US"/>
    </a:defPPr>
    <a:lvl1pPr marL="0" algn="l" defTabSz="3423514" rtl="0" eaLnBrk="1" latinLnBrk="0" hangingPunct="1">
      <a:defRPr sz="6739" kern="1200">
        <a:solidFill>
          <a:schemeClr val="tx1"/>
        </a:solidFill>
        <a:latin typeface="+mn-lt"/>
        <a:ea typeface="+mn-ea"/>
        <a:cs typeface="+mn-cs"/>
      </a:defRPr>
    </a:lvl1pPr>
    <a:lvl2pPr marL="1711757" algn="l" defTabSz="3423514" rtl="0" eaLnBrk="1" latinLnBrk="0" hangingPunct="1">
      <a:defRPr sz="6739" kern="1200">
        <a:solidFill>
          <a:schemeClr val="tx1"/>
        </a:solidFill>
        <a:latin typeface="+mn-lt"/>
        <a:ea typeface="+mn-ea"/>
        <a:cs typeface="+mn-cs"/>
      </a:defRPr>
    </a:lvl2pPr>
    <a:lvl3pPr marL="3423514" algn="l" defTabSz="3423514" rtl="0" eaLnBrk="1" latinLnBrk="0" hangingPunct="1">
      <a:defRPr sz="6739" kern="1200">
        <a:solidFill>
          <a:schemeClr val="tx1"/>
        </a:solidFill>
        <a:latin typeface="+mn-lt"/>
        <a:ea typeface="+mn-ea"/>
        <a:cs typeface="+mn-cs"/>
      </a:defRPr>
    </a:lvl3pPr>
    <a:lvl4pPr marL="5135270" algn="l" defTabSz="3423514" rtl="0" eaLnBrk="1" latinLnBrk="0" hangingPunct="1">
      <a:defRPr sz="6739" kern="1200">
        <a:solidFill>
          <a:schemeClr val="tx1"/>
        </a:solidFill>
        <a:latin typeface="+mn-lt"/>
        <a:ea typeface="+mn-ea"/>
        <a:cs typeface="+mn-cs"/>
      </a:defRPr>
    </a:lvl4pPr>
    <a:lvl5pPr marL="6847027" algn="l" defTabSz="3423514" rtl="0" eaLnBrk="1" latinLnBrk="0" hangingPunct="1">
      <a:defRPr sz="6739" kern="1200">
        <a:solidFill>
          <a:schemeClr val="tx1"/>
        </a:solidFill>
        <a:latin typeface="+mn-lt"/>
        <a:ea typeface="+mn-ea"/>
        <a:cs typeface="+mn-cs"/>
      </a:defRPr>
    </a:lvl5pPr>
    <a:lvl6pPr marL="8558784" algn="l" defTabSz="3423514" rtl="0" eaLnBrk="1" latinLnBrk="0" hangingPunct="1">
      <a:defRPr sz="6739" kern="1200">
        <a:solidFill>
          <a:schemeClr val="tx1"/>
        </a:solidFill>
        <a:latin typeface="+mn-lt"/>
        <a:ea typeface="+mn-ea"/>
        <a:cs typeface="+mn-cs"/>
      </a:defRPr>
    </a:lvl6pPr>
    <a:lvl7pPr marL="10270541" algn="l" defTabSz="3423514" rtl="0" eaLnBrk="1" latinLnBrk="0" hangingPunct="1">
      <a:defRPr sz="6739" kern="1200">
        <a:solidFill>
          <a:schemeClr val="tx1"/>
        </a:solidFill>
        <a:latin typeface="+mn-lt"/>
        <a:ea typeface="+mn-ea"/>
        <a:cs typeface="+mn-cs"/>
      </a:defRPr>
    </a:lvl7pPr>
    <a:lvl8pPr marL="11982298" algn="l" defTabSz="3423514" rtl="0" eaLnBrk="1" latinLnBrk="0" hangingPunct="1">
      <a:defRPr sz="6739" kern="1200">
        <a:solidFill>
          <a:schemeClr val="tx1"/>
        </a:solidFill>
        <a:latin typeface="+mn-lt"/>
        <a:ea typeface="+mn-ea"/>
        <a:cs typeface="+mn-cs"/>
      </a:defRPr>
    </a:lvl8pPr>
    <a:lvl9pPr marL="13694054" algn="l" defTabSz="3423514" rtl="0" eaLnBrk="1" latinLnBrk="0" hangingPunct="1">
      <a:defRPr sz="6739"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2A38"/>
    <a:srgbClr val="9A3D51"/>
    <a:srgbClr val="7F32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96064"/>
  </p:normalViewPr>
  <p:slideViewPr>
    <p:cSldViewPr snapToGrid="0" snapToObjects="1">
      <p:cViewPr>
        <p:scale>
          <a:sx n="100" d="100"/>
          <a:sy n="100" d="100"/>
        </p:scale>
        <p:origin x="-13504" y="-156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0" d="100"/>
          <a:sy n="90" d="100"/>
        </p:scale>
        <p:origin x="3840" y="200"/>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F2AC8-8F94-BC45-BB15-4E38A78756EF}" type="datetimeFigureOut">
              <a:rPr lang="en-US" smtClean="0"/>
              <a:t>4/10/18</a:t>
            </a:fld>
            <a:endParaRPr lang="en-US"/>
          </a:p>
        </p:txBody>
      </p:sp>
      <p:sp>
        <p:nvSpPr>
          <p:cNvPr id="4" name="Slide Image Placeholder 3"/>
          <p:cNvSpPr>
            <a:spLocks noGrp="1" noRot="1" noChangeAspect="1"/>
          </p:cNvSpPr>
          <p:nvPr>
            <p:ph type="sldImg" idx="2"/>
          </p:nvPr>
        </p:nvSpPr>
        <p:spPr>
          <a:xfrm>
            <a:off x="1628775" y="1143000"/>
            <a:ext cx="36004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85C9AD-6659-F645-B409-910C437AFA88}" type="slidenum">
              <a:rPr lang="en-US" smtClean="0"/>
              <a:t>‹#›</a:t>
            </a:fld>
            <a:endParaRPr lang="en-US"/>
          </a:p>
        </p:txBody>
      </p:sp>
    </p:spTree>
    <p:extLst>
      <p:ext uri="{BB962C8B-B14F-4D97-AF65-F5344CB8AC3E}">
        <p14:creationId xmlns:p14="http://schemas.microsoft.com/office/powerpoint/2010/main" val="1697008378"/>
      </p:ext>
    </p:extLst>
  </p:cSld>
  <p:clrMap bg1="lt1" tx1="dk1" bg2="lt2" tx2="dk2" accent1="accent1" accent2="accent2" accent3="accent3" accent4="accent4" accent5="accent5" accent6="accent6" hlink="hlink" folHlink="folHlink"/>
  <p:notesStyle>
    <a:lvl1pPr marL="0" algn="l" defTabSz="3423514" rtl="0" eaLnBrk="1" latinLnBrk="0" hangingPunct="1">
      <a:defRPr sz="4493" kern="1200">
        <a:solidFill>
          <a:schemeClr val="tx1"/>
        </a:solidFill>
        <a:latin typeface="+mn-lt"/>
        <a:ea typeface="+mn-ea"/>
        <a:cs typeface="+mn-cs"/>
      </a:defRPr>
    </a:lvl1pPr>
    <a:lvl2pPr marL="1711757" algn="l" defTabSz="3423514" rtl="0" eaLnBrk="1" latinLnBrk="0" hangingPunct="1">
      <a:defRPr sz="4493" kern="1200">
        <a:solidFill>
          <a:schemeClr val="tx1"/>
        </a:solidFill>
        <a:latin typeface="+mn-lt"/>
        <a:ea typeface="+mn-ea"/>
        <a:cs typeface="+mn-cs"/>
      </a:defRPr>
    </a:lvl2pPr>
    <a:lvl3pPr marL="3423514" algn="l" defTabSz="3423514" rtl="0" eaLnBrk="1" latinLnBrk="0" hangingPunct="1">
      <a:defRPr sz="4493" kern="1200">
        <a:solidFill>
          <a:schemeClr val="tx1"/>
        </a:solidFill>
        <a:latin typeface="+mn-lt"/>
        <a:ea typeface="+mn-ea"/>
        <a:cs typeface="+mn-cs"/>
      </a:defRPr>
    </a:lvl3pPr>
    <a:lvl4pPr marL="5135270" algn="l" defTabSz="3423514" rtl="0" eaLnBrk="1" latinLnBrk="0" hangingPunct="1">
      <a:defRPr sz="4493" kern="1200">
        <a:solidFill>
          <a:schemeClr val="tx1"/>
        </a:solidFill>
        <a:latin typeface="+mn-lt"/>
        <a:ea typeface="+mn-ea"/>
        <a:cs typeface="+mn-cs"/>
      </a:defRPr>
    </a:lvl4pPr>
    <a:lvl5pPr marL="6847027" algn="l" defTabSz="3423514" rtl="0" eaLnBrk="1" latinLnBrk="0" hangingPunct="1">
      <a:defRPr sz="4493" kern="1200">
        <a:solidFill>
          <a:schemeClr val="tx1"/>
        </a:solidFill>
        <a:latin typeface="+mn-lt"/>
        <a:ea typeface="+mn-ea"/>
        <a:cs typeface="+mn-cs"/>
      </a:defRPr>
    </a:lvl5pPr>
    <a:lvl6pPr marL="8558784" algn="l" defTabSz="3423514" rtl="0" eaLnBrk="1" latinLnBrk="0" hangingPunct="1">
      <a:defRPr sz="4493" kern="1200">
        <a:solidFill>
          <a:schemeClr val="tx1"/>
        </a:solidFill>
        <a:latin typeface="+mn-lt"/>
        <a:ea typeface="+mn-ea"/>
        <a:cs typeface="+mn-cs"/>
      </a:defRPr>
    </a:lvl6pPr>
    <a:lvl7pPr marL="10270541" algn="l" defTabSz="3423514" rtl="0" eaLnBrk="1" latinLnBrk="0" hangingPunct="1">
      <a:defRPr sz="4493" kern="1200">
        <a:solidFill>
          <a:schemeClr val="tx1"/>
        </a:solidFill>
        <a:latin typeface="+mn-lt"/>
        <a:ea typeface="+mn-ea"/>
        <a:cs typeface="+mn-cs"/>
      </a:defRPr>
    </a:lvl7pPr>
    <a:lvl8pPr marL="11982298" algn="l" defTabSz="3423514" rtl="0" eaLnBrk="1" latinLnBrk="0" hangingPunct="1">
      <a:defRPr sz="4493" kern="1200">
        <a:solidFill>
          <a:schemeClr val="tx1"/>
        </a:solidFill>
        <a:latin typeface="+mn-lt"/>
        <a:ea typeface="+mn-ea"/>
        <a:cs typeface="+mn-cs"/>
      </a:defRPr>
    </a:lvl8pPr>
    <a:lvl9pPr marL="13694054" algn="l" defTabSz="3423514" rtl="0" eaLnBrk="1" latinLnBrk="0" hangingPunct="1">
      <a:defRPr sz="449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fld id="{2385C9AD-6659-F645-B409-910C437AFA88}" type="slidenum">
              <a:rPr lang="en-US" smtClean="0"/>
              <a:t>1</a:t>
            </a:fld>
            <a:endParaRPr lang="en-US"/>
          </a:p>
        </p:txBody>
      </p:sp>
    </p:spTree>
    <p:extLst>
      <p:ext uri="{BB962C8B-B14F-4D97-AF65-F5344CB8AC3E}">
        <p14:creationId xmlns:p14="http://schemas.microsoft.com/office/powerpoint/2010/main" val="2303079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5387342"/>
            <a:ext cx="32644080" cy="11460480"/>
          </a:xfrm>
        </p:spPr>
        <p:txBody>
          <a:bodyPr anchor="b"/>
          <a:lstStyle>
            <a:lvl1pPr algn="ctr">
              <a:defRPr sz="25200"/>
            </a:lvl1pPr>
          </a:lstStyle>
          <a:p>
            <a:r>
              <a:rPr lang="en-US"/>
              <a:t>Click to edit Master title style</a:t>
            </a:r>
            <a:endParaRPr lang="en-US" dirty="0"/>
          </a:p>
        </p:txBody>
      </p:sp>
      <p:sp>
        <p:nvSpPr>
          <p:cNvPr id="3" name="Subtitle 2"/>
          <p:cNvSpPr>
            <a:spLocks noGrp="1"/>
          </p:cNvSpPr>
          <p:nvPr>
            <p:ph type="subTitle" idx="1"/>
          </p:nvPr>
        </p:nvSpPr>
        <p:spPr>
          <a:xfrm>
            <a:off x="4800600" y="17289782"/>
            <a:ext cx="28803600" cy="7947658"/>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3F93F0-E6DA-B449-81D9-8EFDA031343B}" type="datetimeFigureOut">
              <a:rPr lang="en-US" smtClean="0"/>
              <a:t>4/10/18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FDE3B-6D7E-344C-A18B-056A927B7B09}" type="slidenum">
              <a:rPr lang="en-US" smtClean="0"/>
              <a:t>‹#›</a:t>
            </a:fld>
            <a:endParaRPr lang="en-US"/>
          </a:p>
        </p:txBody>
      </p:sp>
    </p:spTree>
    <p:extLst>
      <p:ext uri="{BB962C8B-B14F-4D97-AF65-F5344CB8AC3E}">
        <p14:creationId xmlns:p14="http://schemas.microsoft.com/office/powerpoint/2010/main" val="3445504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3F93F0-E6DA-B449-81D9-8EFDA031343B}" type="datetimeFigureOut">
              <a:rPr lang="en-US" smtClean="0"/>
              <a:t>4/10/18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FDE3B-6D7E-344C-A18B-056A927B7B09}" type="slidenum">
              <a:rPr lang="en-US" smtClean="0"/>
              <a:t>‹#›</a:t>
            </a:fld>
            <a:endParaRPr lang="en-US"/>
          </a:p>
        </p:txBody>
      </p:sp>
    </p:spTree>
    <p:extLst>
      <p:ext uri="{BB962C8B-B14F-4D97-AF65-F5344CB8AC3E}">
        <p14:creationId xmlns:p14="http://schemas.microsoft.com/office/powerpoint/2010/main" val="1454811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8206749"/>
            <a:ext cx="33124140" cy="13693138"/>
          </a:xfrm>
        </p:spPr>
        <p:txBody>
          <a:bodyPr anchor="b"/>
          <a:lstStyle>
            <a:lvl1pPr>
              <a:defRPr sz="25200"/>
            </a:lvl1pPr>
          </a:lstStyle>
          <a:p>
            <a:r>
              <a:rPr lang="en-US"/>
              <a:t>Click to edit Master title style</a:t>
            </a:r>
            <a:endParaRPr lang="en-US" dirty="0"/>
          </a:p>
        </p:txBody>
      </p:sp>
      <p:sp>
        <p:nvSpPr>
          <p:cNvPr id="3" name="Text Placeholder 2"/>
          <p:cNvSpPr>
            <a:spLocks noGrp="1"/>
          </p:cNvSpPr>
          <p:nvPr>
            <p:ph type="body" idx="1"/>
          </p:nvPr>
        </p:nvSpPr>
        <p:spPr>
          <a:xfrm>
            <a:off x="2620330" y="22029429"/>
            <a:ext cx="33124140" cy="7200898"/>
          </a:xfrm>
        </p:spPr>
        <p:txBody>
          <a:bodyPr/>
          <a:lstStyle>
            <a:lvl1pPr marL="0" indent="0">
              <a:buNone/>
              <a:defRPr sz="10080">
                <a:solidFill>
                  <a:schemeClr val="tx1"/>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3F93F0-E6DA-B449-81D9-8EFDA031343B}" type="datetimeFigureOut">
              <a:rPr lang="en-US" smtClean="0"/>
              <a:t>4/10/18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FDE3B-6D7E-344C-A18B-056A927B7B09}" type="slidenum">
              <a:rPr lang="en-US" smtClean="0"/>
              <a:t>‹#›</a:t>
            </a:fld>
            <a:endParaRPr lang="en-US"/>
          </a:p>
        </p:txBody>
      </p:sp>
    </p:spTree>
    <p:extLst>
      <p:ext uri="{BB962C8B-B14F-4D97-AF65-F5344CB8AC3E}">
        <p14:creationId xmlns:p14="http://schemas.microsoft.com/office/powerpoint/2010/main" val="437536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640330" y="8763000"/>
            <a:ext cx="1632204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9442430" y="8763000"/>
            <a:ext cx="1632204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3F93F0-E6DA-B449-81D9-8EFDA031343B}" type="datetimeFigureOut">
              <a:rPr lang="en-US" smtClean="0"/>
              <a:t>4/10/18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FDE3B-6D7E-344C-A18B-056A927B7B09}" type="slidenum">
              <a:rPr lang="en-US" smtClean="0"/>
              <a:t>‹#›</a:t>
            </a:fld>
            <a:endParaRPr lang="en-US"/>
          </a:p>
        </p:txBody>
      </p:sp>
    </p:spTree>
    <p:extLst>
      <p:ext uri="{BB962C8B-B14F-4D97-AF65-F5344CB8AC3E}">
        <p14:creationId xmlns:p14="http://schemas.microsoft.com/office/powerpoint/2010/main" val="3434220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752607"/>
            <a:ext cx="3312414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45336" y="8069582"/>
            <a:ext cx="16247028"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Edit Master text styles</a:t>
            </a:r>
          </a:p>
        </p:txBody>
      </p:sp>
      <p:sp>
        <p:nvSpPr>
          <p:cNvPr id="4" name="Content Placeholder 3"/>
          <p:cNvSpPr>
            <a:spLocks noGrp="1"/>
          </p:cNvSpPr>
          <p:nvPr>
            <p:ph sz="half" idx="2"/>
          </p:nvPr>
        </p:nvSpPr>
        <p:spPr>
          <a:xfrm>
            <a:off x="2645336" y="12024360"/>
            <a:ext cx="16247028"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9442432" y="8069582"/>
            <a:ext cx="16327042"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Edit Master text styles</a:t>
            </a:r>
          </a:p>
        </p:txBody>
      </p:sp>
      <p:sp>
        <p:nvSpPr>
          <p:cNvPr id="6" name="Content Placeholder 5"/>
          <p:cNvSpPr>
            <a:spLocks noGrp="1"/>
          </p:cNvSpPr>
          <p:nvPr>
            <p:ph sz="quarter" idx="4"/>
          </p:nvPr>
        </p:nvSpPr>
        <p:spPr>
          <a:xfrm>
            <a:off x="19442432" y="12024360"/>
            <a:ext cx="16327042"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3F93F0-E6DA-B449-81D9-8EFDA031343B}" type="datetimeFigureOut">
              <a:rPr lang="en-US" smtClean="0"/>
              <a:t>4/10/18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6FDE3B-6D7E-344C-A18B-056A927B7B09}" type="slidenum">
              <a:rPr lang="en-US" smtClean="0"/>
              <a:t>‹#›</a:t>
            </a:fld>
            <a:endParaRPr lang="en-US"/>
          </a:p>
        </p:txBody>
      </p:sp>
    </p:spTree>
    <p:extLst>
      <p:ext uri="{BB962C8B-B14F-4D97-AF65-F5344CB8AC3E}">
        <p14:creationId xmlns:p14="http://schemas.microsoft.com/office/powerpoint/2010/main" val="1603970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3F93F0-E6DA-B449-81D9-8EFDA031343B}" type="datetimeFigureOut">
              <a:rPr lang="en-US" smtClean="0"/>
              <a:t>4/10/18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6FDE3B-6D7E-344C-A18B-056A927B7B09}" type="slidenum">
              <a:rPr lang="en-US" smtClean="0"/>
              <a:t>‹#›</a:t>
            </a:fld>
            <a:endParaRPr lang="en-US"/>
          </a:p>
        </p:txBody>
      </p:sp>
    </p:spTree>
    <p:extLst>
      <p:ext uri="{BB962C8B-B14F-4D97-AF65-F5344CB8AC3E}">
        <p14:creationId xmlns:p14="http://schemas.microsoft.com/office/powerpoint/2010/main" val="2953391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3F93F0-E6DA-B449-81D9-8EFDA031343B}" type="datetimeFigureOut">
              <a:rPr lang="en-US" smtClean="0"/>
              <a:t>4/10/18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6FDE3B-6D7E-344C-A18B-056A927B7B09}" type="slidenum">
              <a:rPr lang="en-US" smtClean="0"/>
              <a:t>‹#›</a:t>
            </a:fld>
            <a:endParaRPr lang="en-US"/>
          </a:p>
        </p:txBody>
      </p:sp>
    </p:spTree>
    <p:extLst>
      <p:ext uri="{BB962C8B-B14F-4D97-AF65-F5344CB8AC3E}">
        <p14:creationId xmlns:p14="http://schemas.microsoft.com/office/powerpoint/2010/main" val="911083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a:t>Click to edit Master title style</a:t>
            </a:r>
            <a:endParaRPr lang="en-US" dirty="0"/>
          </a:p>
        </p:txBody>
      </p:sp>
      <p:sp>
        <p:nvSpPr>
          <p:cNvPr id="3" name="Content Placeholder 2"/>
          <p:cNvSpPr>
            <a:spLocks noGrp="1"/>
          </p:cNvSpPr>
          <p:nvPr>
            <p:ph idx="1"/>
          </p:nvPr>
        </p:nvSpPr>
        <p:spPr>
          <a:xfrm>
            <a:off x="16327042" y="4739647"/>
            <a:ext cx="19442430" cy="23393400"/>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Edit Master text styles</a:t>
            </a:r>
          </a:p>
        </p:txBody>
      </p:sp>
      <p:sp>
        <p:nvSpPr>
          <p:cNvPr id="5" name="Date Placeholder 4"/>
          <p:cNvSpPr>
            <a:spLocks noGrp="1"/>
          </p:cNvSpPr>
          <p:nvPr>
            <p:ph type="dt" sz="half" idx="10"/>
          </p:nvPr>
        </p:nvSpPr>
        <p:spPr/>
        <p:txBody>
          <a:bodyPr/>
          <a:lstStyle/>
          <a:p>
            <a:fld id="{103F93F0-E6DA-B449-81D9-8EFDA031343B}" type="datetimeFigureOut">
              <a:rPr lang="en-US" smtClean="0"/>
              <a:t>4/10/18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FDE3B-6D7E-344C-A18B-056A927B7B09}" type="slidenum">
              <a:rPr lang="en-US" smtClean="0"/>
              <a:t>‹#›</a:t>
            </a:fld>
            <a:endParaRPr lang="en-US"/>
          </a:p>
        </p:txBody>
      </p:sp>
    </p:spTree>
    <p:extLst>
      <p:ext uri="{BB962C8B-B14F-4D97-AF65-F5344CB8AC3E}">
        <p14:creationId xmlns:p14="http://schemas.microsoft.com/office/powerpoint/2010/main" val="1810520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a:t>Click to edit Master title style</a:t>
            </a:r>
            <a:endParaRPr lang="en-US" dirty="0"/>
          </a:p>
        </p:txBody>
      </p:sp>
      <p:sp>
        <p:nvSpPr>
          <p:cNvPr id="3" name="Picture Placeholder 2"/>
          <p:cNvSpPr>
            <a:spLocks noGrp="1" noChangeAspect="1"/>
          </p:cNvSpPr>
          <p:nvPr>
            <p:ph type="pic" idx="1"/>
          </p:nvPr>
        </p:nvSpPr>
        <p:spPr>
          <a:xfrm>
            <a:off x="16327042" y="4739647"/>
            <a:ext cx="19442430" cy="23393400"/>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a:t>Click icon to add picture</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Edit Master text styles</a:t>
            </a:r>
          </a:p>
        </p:txBody>
      </p:sp>
      <p:sp>
        <p:nvSpPr>
          <p:cNvPr id="5" name="Date Placeholder 4"/>
          <p:cNvSpPr>
            <a:spLocks noGrp="1"/>
          </p:cNvSpPr>
          <p:nvPr>
            <p:ph type="dt" sz="half" idx="10"/>
          </p:nvPr>
        </p:nvSpPr>
        <p:spPr/>
        <p:txBody>
          <a:bodyPr/>
          <a:lstStyle/>
          <a:p>
            <a:fld id="{103F93F0-E6DA-B449-81D9-8EFDA031343B}" type="datetimeFigureOut">
              <a:rPr lang="en-US" smtClean="0"/>
              <a:t>4/10/18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FDE3B-6D7E-344C-A18B-056A927B7B09}" type="slidenum">
              <a:rPr lang="en-US" smtClean="0"/>
              <a:t>‹#›</a:t>
            </a:fld>
            <a:endParaRPr lang="en-US"/>
          </a:p>
        </p:txBody>
      </p:sp>
    </p:spTree>
    <p:extLst>
      <p:ext uri="{BB962C8B-B14F-4D97-AF65-F5344CB8AC3E}">
        <p14:creationId xmlns:p14="http://schemas.microsoft.com/office/powerpoint/2010/main" val="1465489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3F93F0-E6DA-B449-81D9-8EFDA031343B}" type="datetimeFigureOut">
              <a:rPr lang="en-US" smtClean="0"/>
              <a:t>4/10/18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FDE3B-6D7E-344C-A18B-056A927B7B09}" type="slidenum">
              <a:rPr lang="en-US" smtClean="0"/>
              <a:t>‹#›</a:t>
            </a:fld>
            <a:endParaRPr lang="en-US"/>
          </a:p>
        </p:txBody>
      </p:sp>
    </p:spTree>
    <p:extLst>
      <p:ext uri="{BB962C8B-B14F-4D97-AF65-F5344CB8AC3E}">
        <p14:creationId xmlns:p14="http://schemas.microsoft.com/office/powerpoint/2010/main" val="2220668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1752600"/>
            <a:ext cx="8281035"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640332" y="1752600"/>
            <a:ext cx="24363045" cy="2789682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3F93F0-E6DA-B449-81D9-8EFDA031343B}" type="datetimeFigureOut">
              <a:rPr lang="en-US" smtClean="0"/>
              <a:t>4/10/18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FDE3B-6D7E-344C-A18B-056A927B7B09}" type="slidenum">
              <a:rPr lang="en-US" smtClean="0"/>
              <a:t>‹#›</a:t>
            </a:fld>
            <a:endParaRPr lang="en-US"/>
          </a:p>
        </p:txBody>
      </p:sp>
    </p:spTree>
    <p:extLst>
      <p:ext uri="{BB962C8B-B14F-4D97-AF65-F5344CB8AC3E}">
        <p14:creationId xmlns:p14="http://schemas.microsoft.com/office/powerpoint/2010/main" val="2383586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1752607"/>
            <a:ext cx="3312414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640330" y="8763000"/>
            <a:ext cx="33124140" cy="2088642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40330" y="30510487"/>
            <a:ext cx="8641080" cy="1752600"/>
          </a:xfrm>
          <a:prstGeom prst="rect">
            <a:avLst/>
          </a:prstGeom>
        </p:spPr>
        <p:txBody>
          <a:bodyPr vert="horz" lIns="91440" tIns="45720" rIns="91440" bIns="45720" rtlCol="0" anchor="ctr"/>
          <a:lstStyle>
            <a:lvl1pPr algn="l">
              <a:defRPr sz="5040">
                <a:solidFill>
                  <a:schemeClr val="tx1">
                    <a:tint val="75000"/>
                  </a:schemeClr>
                </a:solidFill>
              </a:defRPr>
            </a:lvl1pPr>
          </a:lstStyle>
          <a:p>
            <a:fld id="{103F93F0-E6DA-B449-81D9-8EFDA031343B}" type="datetimeFigureOut">
              <a:rPr lang="en-US" smtClean="0"/>
              <a:t>4/10/18</a:t>
            </a:fld>
            <a:endParaRPr lang="en-US"/>
          </a:p>
        </p:txBody>
      </p:sp>
      <p:sp>
        <p:nvSpPr>
          <p:cNvPr id="5" name="Footer Placeholder 4"/>
          <p:cNvSpPr>
            <a:spLocks noGrp="1"/>
          </p:cNvSpPr>
          <p:nvPr>
            <p:ph type="ftr" sz="quarter" idx="3"/>
          </p:nvPr>
        </p:nvSpPr>
        <p:spPr>
          <a:xfrm>
            <a:off x="12721590" y="30510487"/>
            <a:ext cx="12961620" cy="1752600"/>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7123390" y="30510487"/>
            <a:ext cx="8641080" cy="1752600"/>
          </a:xfrm>
          <a:prstGeom prst="rect">
            <a:avLst/>
          </a:prstGeom>
        </p:spPr>
        <p:txBody>
          <a:bodyPr vert="horz" lIns="91440" tIns="45720" rIns="91440" bIns="45720" rtlCol="0" anchor="ctr"/>
          <a:lstStyle>
            <a:lvl1pPr algn="r">
              <a:defRPr sz="5040">
                <a:solidFill>
                  <a:schemeClr val="tx1">
                    <a:tint val="75000"/>
                  </a:schemeClr>
                </a:solidFill>
              </a:defRPr>
            </a:lvl1pPr>
          </a:lstStyle>
          <a:p>
            <a:fld id="{E36FDE3B-6D7E-344C-A18B-056A927B7B09}" type="slidenum">
              <a:rPr lang="en-US" smtClean="0"/>
              <a:t>‹#›</a:t>
            </a:fld>
            <a:endParaRPr lang="en-US"/>
          </a:p>
        </p:txBody>
      </p:sp>
    </p:spTree>
    <p:extLst>
      <p:ext uri="{BB962C8B-B14F-4D97-AF65-F5344CB8AC3E}">
        <p14:creationId xmlns:p14="http://schemas.microsoft.com/office/powerpoint/2010/main" val="277081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f"/><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0A3AEB-249A-9D46-9386-78F439C8D065}"/>
              </a:ext>
            </a:extLst>
          </p:cNvPr>
          <p:cNvSpPr>
            <a:spLocks/>
          </p:cNvSpPr>
          <p:nvPr/>
        </p:nvSpPr>
        <p:spPr>
          <a:xfrm>
            <a:off x="0" y="0"/>
            <a:ext cx="38404800" cy="3657600"/>
          </a:xfrm>
          <a:prstGeom prst="rect">
            <a:avLst/>
          </a:prstGeom>
          <a:solidFill>
            <a:srgbClr val="6C2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5215C010-72FC-0E4C-A571-AE9DEF22FA31}"/>
              </a:ext>
            </a:extLst>
          </p:cNvPr>
          <p:cNvSpPr txBox="1"/>
          <p:nvPr/>
        </p:nvSpPr>
        <p:spPr>
          <a:xfrm>
            <a:off x="5589731" y="423246"/>
            <a:ext cx="27225338" cy="1938992"/>
          </a:xfrm>
          <a:prstGeom prst="rect">
            <a:avLst/>
          </a:prstGeom>
          <a:noFill/>
        </p:spPr>
        <p:txBody>
          <a:bodyPr wrap="none" rtlCol="0">
            <a:spAutoFit/>
          </a:bodyPr>
          <a:lstStyle/>
          <a:p>
            <a:pPr algn="ctr"/>
            <a:r>
              <a:rPr lang="en-US" sz="12000" dirty="0">
                <a:solidFill>
                  <a:schemeClr val="bg1"/>
                </a:solidFill>
                <a:latin typeface="Times New Roman" panose="02020603050405020304" pitchFamily="18" charset="0"/>
                <a:cs typeface="Times New Roman" panose="02020603050405020304" pitchFamily="18" charset="0"/>
              </a:rPr>
              <a:t>Post-Train Data Addition To Decision Trees</a:t>
            </a:r>
          </a:p>
        </p:txBody>
      </p:sp>
      <p:sp>
        <p:nvSpPr>
          <p:cNvPr id="9" name="TextBox 8">
            <a:extLst>
              <a:ext uri="{FF2B5EF4-FFF2-40B4-BE49-F238E27FC236}">
                <a16:creationId xmlns:a16="http://schemas.microsoft.com/office/drawing/2014/main" id="{D87DA559-364E-324F-876D-35363007FBB0}"/>
              </a:ext>
            </a:extLst>
          </p:cNvPr>
          <p:cNvSpPr txBox="1"/>
          <p:nvPr/>
        </p:nvSpPr>
        <p:spPr>
          <a:xfrm>
            <a:off x="17725873" y="2154344"/>
            <a:ext cx="2953053" cy="553998"/>
          </a:xfrm>
          <a:prstGeom prst="rect">
            <a:avLst/>
          </a:prstGeom>
          <a:noFill/>
        </p:spPr>
        <p:txBody>
          <a:bodyPr wrap="none" rtlCol="0">
            <a:spAutoFit/>
          </a:bodyPr>
          <a:lstStyle/>
          <a:p>
            <a:pPr algn="ctr"/>
            <a:r>
              <a:rPr lang="en-US" sz="3000" dirty="0">
                <a:solidFill>
                  <a:schemeClr val="bg1"/>
                </a:solidFill>
                <a:latin typeface="Times New Roman" panose="02020603050405020304" pitchFamily="18" charset="0"/>
                <a:cs typeface="Times New Roman" panose="02020603050405020304" pitchFamily="18" charset="0"/>
              </a:rPr>
              <a:t>Jeremy Swerdlow</a:t>
            </a:r>
          </a:p>
        </p:txBody>
      </p:sp>
      <p:sp>
        <p:nvSpPr>
          <p:cNvPr id="13" name="Rectangle 12">
            <a:extLst>
              <a:ext uri="{FF2B5EF4-FFF2-40B4-BE49-F238E27FC236}">
                <a16:creationId xmlns:a16="http://schemas.microsoft.com/office/drawing/2014/main" id="{4C64299B-822D-0046-B646-157D2A675DE7}"/>
              </a:ext>
            </a:extLst>
          </p:cNvPr>
          <p:cNvSpPr/>
          <p:nvPr/>
        </p:nvSpPr>
        <p:spPr>
          <a:xfrm>
            <a:off x="26060400" y="4114800"/>
            <a:ext cx="11887200" cy="1828800"/>
          </a:xfrm>
          <a:prstGeom prst="rect">
            <a:avLst/>
          </a:prstGeom>
          <a:solidFill>
            <a:srgbClr val="6C2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0" dirty="0">
                <a:latin typeface="Times New Roman" panose="02020603050405020304" pitchFamily="18" charset="0"/>
                <a:cs typeface="Times New Roman" panose="02020603050405020304" pitchFamily="18" charset="0"/>
              </a:rPr>
              <a:t>Results</a:t>
            </a:r>
          </a:p>
        </p:txBody>
      </p:sp>
      <p:grpSp>
        <p:nvGrpSpPr>
          <p:cNvPr id="31" name="Group 30">
            <a:extLst>
              <a:ext uri="{FF2B5EF4-FFF2-40B4-BE49-F238E27FC236}">
                <a16:creationId xmlns:a16="http://schemas.microsoft.com/office/drawing/2014/main" id="{B56BE635-C7F9-8E47-B546-2B72B384132D}"/>
              </a:ext>
            </a:extLst>
          </p:cNvPr>
          <p:cNvGrpSpPr/>
          <p:nvPr/>
        </p:nvGrpSpPr>
        <p:grpSpPr>
          <a:xfrm>
            <a:off x="457200" y="4114800"/>
            <a:ext cx="11887200" cy="8686800"/>
            <a:chOff x="457200" y="4114800"/>
            <a:chExt cx="11887200" cy="8310372"/>
          </a:xfrm>
        </p:grpSpPr>
        <p:sp>
          <p:nvSpPr>
            <p:cNvPr id="11" name="Rectangle 10">
              <a:extLst>
                <a:ext uri="{FF2B5EF4-FFF2-40B4-BE49-F238E27FC236}">
                  <a16:creationId xmlns:a16="http://schemas.microsoft.com/office/drawing/2014/main" id="{FBE8C37F-23DD-3C4A-8715-08419300D1C4}"/>
                </a:ext>
              </a:extLst>
            </p:cNvPr>
            <p:cNvSpPr/>
            <p:nvPr/>
          </p:nvSpPr>
          <p:spPr>
            <a:xfrm>
              <a:off x="457200" y="4114800"/>
              <a:ext cx="11887200" cy="1749552"/>
            </a:xfrm>
            <a:prstGeom prst="rect">
              <a:avLst/>
            </a:prstGeom>
            <a:solidFill>
              <a:srgbClr val="6C2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0" dirty="0">
                  <a:latin typeface="Times New Roman" panose="02020603050405020304" pitchFamily="18" charset="0"/>
                  <a:cs typeface="Times New Roman" panose="02020603050405020304" pitchFamily="18" charset="0"/>
                </a:rPr>
                <a:t>Introduction</a:t>
              </a:r>
            </a:p>
          </p:txBody>
        </p:sp>
        <p:sp>
          <p:nvSpPr>
            <p:cNvPr id="14" name="Rectangle 13">
              <a:extLst>
                <a:ext uri="{FF2B5EF4-FFF2-40B4-BE49-F238E27FC236}">
                  <a16:creationId xmlns:a16="http://schemas.microsoft.com/office/drawing/2014/main" id="{36EFAB19-3101-3341-975F-4A487FF3C1BC}"/>
                </a:ext>
              </a:extLst>
            </p:cNvPr>
            <p:cNvSpPr/>
            <p:nvPr/>
          </p:nvSpPr>
          <p:spPr>
            <a:xfrm>
              <a:off x="457200" y="5864352"/>
              <a:ext cx="11887200" cy="65608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Decision Trees are among the most powerful techniques in machine learning. They are widely used for prediction problems. However, their widespread use in applications involving Big Data means even though they are powerful, they are expensive to maintain. Creating such models can take hours, even days.</a:t>
              </a:r>
            </a:p>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Decision Trees also become less effective over time, requiring new data to be used to improve their performance. However, in many cases, the data is reused in the development of the new tree. The old and new trees share similar features and data. To combat this cost,  many other types of machine learning models have ways to adapt to new data in place, such as recurrent neural networks.</a:t>
              </a:r>
            </a:p>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In an effort to reduce the time cost of these updates, this project presents an algorithm designed to add data to a tree in-place, instead of rebuilding the tree from scratch.</a:t>
              </a:r>
              <a:endParaRPr lang="en-US" sz="2000" dirty="0">
                <a:solidFill>
                  <a:schemeClr val="tx1"/>
                </a:solidFill>
                <a:latin typeface="Times New Roman" panose="02020603050405020304" pitchFamily="18" charset="0"/>
                <a:cs typeface="Times New Roman" panose="02020603050405020304" pitchFamily="18" charset="0"/>
              </a:endParaRPr>
            </a:p>
          </p:txBody>
        </p:sp>
      </p:grpSp>
      <p:grpSp>
        <p:nvGrpSpPr>
          <p:cNvPr id="30" name="Group 29">
            <a:extLst>
              <a:ext uri="{FF2B5EF4-FFF2-40B4-BE49-F238E27FC236}">
                <a16:creationId xmlns:a16="http://schemas.microsoft.com/office/drawing/2014/main" id="{9F88077D-CDC9-AD4E-9713-72FD31BD5B41}"/>
              </a:ext>
            </a:extLst>
          </p:cNvPr>
          <p:cNvGrpSpPr/>
          <p:nvPr/>
        </p:nvGrpSpPr>
        <p:grpSpPr>
          <a:xfrm>
            <a:off x="457200" y="21259800"/>
            <a:ext cx="11887200" cy="9372600"/>
            <a:chOff x="457200" y="23997964"/>
            <a:chExt cx="11887200" cy="9438372"/>
          </a:xfrm>
        </p:grpSpPr>
        <p:sp>
          <p:nvSpPr>
            <p:cNvPr id="12" name="Rectangle 11">
              <a:extLst>
                <a:ext uri="{FF2B5EF4-FFF2-40B4-BE49-F238E27FC236}">
                  <a16:creationId xmlns:a16="http://schemas.microsoft.com/office/drawing/2014/main" id="{CA8292BF-7DED-154F-93BE-D13AA7C01651}"/>
                </a:ext>
              </a:extLst>
            </p:cNvPr>
            <p:cNvSpPr/>
            <p:nvPr/>
          </p:nvSpPr>
          <p:spPr>
            <a:xfrm>
              <a:off x="457200" y="23997964"/>
              <a:ext cx="11887200" cy="1841634"/>
            </a:xfrm>
            <a:prstGeom prst="rect">
              <a:avLst/>
            </a:prstGeom>
            <a:solidFill>
              <a:srgbClr val="6C2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0" dirty="0">
                  <a:latin typeface="Times New Roman" panose="02020603050405020304" pitchFamily="18" charset="0"/>
                  <a:cs typeface="Times New Roman" panose="02020603050405020304" pitchFamily="18" charset="0"/>
                </a:rPr>
                <a:t>Methodology</a:t>
              </a:r>
            </a:p>
          </p:txBody>
        </p:sp>
        <p:sp>
          <p:nvSpPr>
            <p:cNvPr id="15" name="Rectangle 14">
              <a:extLst>
                <a:ext uri="{FF2B5EF4-FFF2-40B4-BE49-F238E27FC236}">
                  <a16:creationId xmlns:a16="http://schemas.microsoft.com/office/drawing/2014/main" id="{A95B0B3E-EED2-4443-B523-D0C9E0AEBD98}"/>
                </a:ext>
              </a:extLst>
            </p:cNvPr>
            <p:cNvSpPr/>
            <p:nvPr/>
          </p:nvSpPr>
          <p:spPr>
            <a:xfrm>
              <a:off x="457200" y="25839598"/>
              <a:ext cx="11887200" cy="75967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The initial step was to develop an algorithm for how to add data to a pre-existing tree. This required understanding of how the tree would originally be created. </a:t>
              </a:r>
            </a:p>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For the base tree, the DECISION-TREE-LEARNING algorithm presented in Russel and </a:t>
              </a:r>
              <a:r>
                <a:rPr lang="en-US" sz="3200" dirty="0" err="1">
                  <a:solidFill>
                    <a:schemeClr val="tx1"/>
                  </a:solidFill>
                  <a:latin typeface="Times New Roman" panose="02020603050405020304" pitchFamily="18" charset="0"/>
                  <a:cs typeface="Times New Roman" panose="02020603050405020304" pitchFamily="18" charset="0"/>
                </a:rPr>
                <a:t>Norvig’s</a:t>
              </a:r>
              <a:r>
                <a:rPr lang="en-US" sz="3200" dirty="0">
                  <a:solidFill>
                    <a:schemeClr val="tx1"/>
                  </a:solidFill>
                  <a:latin typeface="Times New Roman" panose="02020603050405020304" pitchFamily="18" charset="0"/>
                  <a:cs typeface="Times New Roman" panose="02020603050405020304" pitchFamily="18" charset="0"/>
                </a:rPr>
                <a:t> </a:t>
              </a:r>
              <a:r>
                <a:rPr lang="en-US" sz="3200" i="1" dirty="0">
                  <a:solidFill>
                    <a:schemeClr val="tx1"/>
                  </a:solidFill>
                  <a:latin typeface="Times New Roman" panose="02020603050405020304" pitchFamily="18" charset="0"/>
                  <a:cs typeface="Times New Roman" panose="02020603050405020304" pitchFamily="18" charset="0"/>
                </a:rPr>
                <a:t>Artificial Intelligence: A Modern Approach</a:t>
              </a:r>
              <a:r>
                <a:rPr lang="en-US" sz="3200" dirty="0">
                  <a:solidFill>
                    <a:schemeClr val="tx1"/>
                  </a:solidFill>
                  <a:latin typeface="Times New Roman" panose="02020603050405020304" pitchFamily="18" charset="0"/>
                  <a:cs typeface="Times New Roman" panose="02020603050405020304" pitchFamily="18" charset="0"/>
                </a:rPr>
                <a:t> was used. It is a foundational algorithm, which is easily implemented in Python.</a:t>
              </a:r>
            </a:p>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With the understanding of how the tree is developed, the ADD-TO-DECISION-TREE algorithm was then created to best utilize the features needed. It is built recursively, similar to how the tree algorithm works.</a:t>
              </a:r>
            </a:p>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Based on how this algorithm works, several changes were made to the implementation of the decision tree to make certain information available.</a:t>
              </a:r>
            </a:p>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Tests were then developed using binary classification metrics.</a:t>
              </a:r>
              <a:endParaRPr lang="en-US" sz="2000" dirty="0">
                <a:solidFill>
                  <a:schemeClr val="tx1"/>
                </a:solidFill>
                <a:latin typeface="Times New Roman" panose="02020603050405020304" pitchFamily="18" charset="0"/>
                <a:cs typeface="Times New Roman" panose="02020603050405020304" pitchFamily="18" charset="0"/>
              </a:endParaRPr>
            </a:p>
          </p:txBody>
        </p:sp>
      </p:grpSp>
      <p:sp>
        <p:nvSpPr>
          <p:cNvPr id="16" name="Rectangle 15">
            <a:extLst>
              <a:ext uri="{FF2B5EF4-FFF2-40B4-BE49-F238E27FC236}">
                <a16:creationId xmlns:a16="http://schemas.microsoft.com/office/drawing/2014/main" id="{74DD1590-D1A9-144A-9B78-8E0F31C381ED}"/>
              </a:ext>
            </a:extLst>
          </p:cNvPr>
          <p:cNvSpPr/>
          <p:nvPr/>
        </p:nvSpPr>
        <p:spPr>
          <a:xfrm>
            <a:off x="26060400" y="5943600"/>
            <a:ext cx="118872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To see the results of using the proposed algorithm, a series of tests were developed. The tests used an AB method to compare the results of the algorithm against the current practice of rebuilding the tree.</a:t>
            </a:r>
          </a:p>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As decision trees are a machine learning technique, they rely on data to be built. For this project, data came from </a:t>
            </a:r>
            <a:r>
              <a:rPr lang="en-US" sz="3200" dirty="0" err="1">
                <a:solidFill>
                  <a:schemeClr val="tx1"/>
                </a:solidFill>
                <a:latin typeface="Times New Roman" panose="02020603050405020304" pitchFamily="18" charset="0"/>
                <a:cs typeface="Times New Roman" panose="02020603050405020304" pitchFamily="18" charset="0"/>
              </a:rPr>
              <a:t>Kaggle</a:t>
            </a:r>
            <a:r>
              <a:rPr lang="en-US" sz="3200" dirty="0">
                <a:solidFill>
                  <a:schemeClr val="tx1"/>
                </a:solidFill>
                <a:latin typeface="Times New Roman" panose="02020603050405020304" pitchFamily="18" charset="0"/>
                <a:cs typeface="Times New Roman" panose="02020603050405020304" pitchFamily="18" charset="0"/>
              </a:rPr>
              <a:t>, an online data housing and distribution service, and from David </a:t>
            </a:r>
            <a:r>
              <a:rPr lang="en-US" sz="3200" dirty="0" err="1">
                <a:solidFill>
                  <a:schemeClr val="tx1"/>
                </a:solidFill>
                <a:latin typeface="Times New Roman" panose="02020603050405020304" pitchFamily="18" charset="0"/>
                <a:cs typeface="Times New Roman" panose="02020603050405020304" pitchFamily="18" charset="0"/>
              </a:rPr>
              <a:t>Barbella</a:t>
            </a:r>
            <a:r>
              <a:rPr lang="en-US" sz="3200" dirty="0">
                <a:solidFill>
                  <a:schemeClr val="tx1"/>
                </a:solidFill>
                <a:latin typeface="Times New Roman" panose="02020603050405020304" pitchFamily="18" charset="0"/>
                <a:cs typeface="Times New Roman" panose="02020603050405020304" pitchFamily="18" charset="0"/>
              </a:rPr>
              <a:t>, Assistant Professor of Computer Science at Earlham College. </a:t>
            </a:r>
          </a:p>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Each test developed used a series of benchmark metrics for classification problems to see how the new model performs in comparison to the control. Certain tests were run to see results when specific elements of the algorithm were reached.</a:t>
            </a:r>
          </a:p>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These data and tests allow for an extensive testing of the algorithm. If the tests show positive improvements in the performance metrics and a decrease in time, the algorithm will be successful.</a:t>
            </a:r>
            <a:endParaRPr lang="en-US" sz="2000" dirty="0">
              <a:solidFill>
                <a:schemeClr val="tx1"/>
              </a:solidFill>
              <a:latin typeface="Times New Roman" panose="02020603050405020304" pitchFamily="18" charset="0"/>
              <a:cs typeface="Times New Roman" panose="02020603050405020304" pitchFamily="18" charset="0"/>
            </a:endParaRPr>
          </a:p>
        </p:txBody>
      </p:sp>
      <p:grpSp>
        <p:nvGrpSpPr>
          <p:cNvPr id="29" name="Group 28">
            <a:extLst>
              <a:ext uri="{FF2B5EF4-FFF2-40B4-BE49-F238E27FC236}">
                <a16:creationId xmlns:a16="http://schemas.microsoft.com/office/drawing/2014/main" id="{CAE7BF6B-3EB5-A748-82D7-E256DBCABA04}"/>
              </a:ext>
            </a:extLst>
          </p:cNvPr>
          <p:cNvGrpSpPr/>
          <p:nvPr/>
        </p:nvGrpSpPr>
        <p:grpSpPr>
          <a:xfrm>
            <a:off x="457200" y="13258800"/>
            <a:ext cx="11887200" cy="7543799"/>
            <a:chOff x="457200" y="16458276"/>
            <a:chExt cx="11900260" cy="7616761"/>
          </a:xfrm>
        </p:grpSpPr>
        <p:sp>
          <p:nvSpPr>
            <p:cNvPr id="18" name="Rectangle 17">
              <a:extLst>
                <a:ext uri="{FF2B5EF4-FFF2-40B4-BE49-F238E27FC236}">
                  <a16:creationId xmlns:a16="http://schemas.microsoft.com/office/drawing/2014/main" id="{33B44C79-7657-6443-9AD6-83A373D0A26A}"/>
                </a:ext>
              </a:extLst>
            </p:cNvPr>
            <p:cNvSpPr/>
            <p:nvPr/>
          </p:nvSpPr>
          <p:spPr>
            <a:xfrm>
              <a:off x="457200" y="21951576"/>
              <a:ext cx="11900260" cy="21234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The diagram on the left shows the standard flow of data through the process of training and testing before reaching production.</a:t>
              </a:r>
            </a:p>
            <a:p>
              <a:pPr marL="342900" indent="-342900" algn="just">
                <a:buFontTx/>
                <a:buChar char="-"/>
              </a:pPr>
              <a:r>
                <a:rPr lang="en-US" sz="3200" dirty="0">
                  <a:solidFill>
                    <a:schemeClr val="tx1"/>
                  </a:solidFill>
                  <a:latin typeface="Times New Roman" panose="02020603050405020304" pitchFamily="18" charset="0"/>
                  <a:cs typeface="Times New Roman" panose="02020603050405020304" pitchFamily="18" charset="0"/>
                </a:rPr>
                <a:t>On the right, the new system is shown, wherein data is piped directly to the model in production.</a:t>
              </a:r>
              <a:endParaRPr lang="en-US" sz="2000" dirty="0">
                <a:solidFill>
                  <a:schemeClr val="tx1"/>
                </a:solidFill>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5836CCE1-85E9-F444-B6B2-E190A81B6B0D}"/>
                </a:ext>
              </a:extLst>
            </p:cNvPr>
            <p:cNvSpPr/>
            <p:nvPr/>
          </p:nvSpPr>
          <p:spPr>
            <a:xfrm>
              <a:off x="457200" y="16458276"/>
              <a:ext cx="11900260" cy="1846488"/>
            </a:xfrm>
            <a:prstGeom prst="rect">
              <a:avLst/>
            </a:prstGeom>
            <a:solidFill>
              <a:srgbClr val="6C2A38"/>
            </a:solidFill>
            <a:ln>
              <a:solidFill>
                <a:srgbClr val="6C2A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0" dirty="0">
                  <a:latin typeface="Times New Roman" panose="02020603050405020304" pitchFamily="18" charset="0"/>
                  <a:cs typeface="Times New Roman" panose="02020603050405020304" pitchFamily="18" charset="0"/>
                </a:rPr>
                <a:t>System Diagram</a:t>
              </a:r>
            </a:p>
          </p:txBody>
        </p:sp>
        <p:sp>
          <p:nvSpPr>
            <p:cNvPr id="22" name="Rectangle 21">
              <a:extLst>
                <a:ext uri="{FF2B5EF4-FFF2-40B4-BE49-F238E27FC236}">
                  <a16:creationId xmlns:a16="http://schemas.microsoft.com/office/drawing/2014/main" id="{6A7529C5-FC80-D447-A39D-225839A3D636}"/>
                </a:ext>
              </a:extLst>
            </p:cNvPr>
            <p:cNvSpPr/>
            <p:nvPr/>
          </p:nvSpPr>
          <p:spPr>
            <a:xfrm>
              <a:off x="457200" y="18304764"/>
              <a:ext cx="5950130" cy="64792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Times New Roman" panose="02020603050405020304" pitchFamily="18" charset="0"/>
                  <a:cs typeface="Times New Roman" panose="02020603050405020304" pitchFamily="18" charset="0"/>
                </a:rPr>
                <a:t>Common Practice</a:t>
              </a:r>
            </a:p>
          </p:txBody>
        </p:sp>
        <p:sp>
          <p:nvSpPr>
            <p:cNvPr id="23" name="Rectangle 22">
              <a:extLst>
                <a:ext uri="{FF2B5EF4-FFF2-40B4-BE49-F238E27FC236}">
                  <a16:creationId xmlns:a16="http://schemas.microsoft.com/office/drawing/2014/main" id="{39B066BD-2881-0449-9604-C7B055DE9311}"/>
                </a:ext>
              </a:extLst>
            </p:cNvPr>
            <p:cNvSpPr/>
            <p:nvPr/>
          </p:nvSpPr>
          <p:spPr>
            <a:xfrm>
              <a:off x="6407330" y="18304764"/>
              <a:ext cx="5950130" cy="64792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Times New Roman" panose="02020603050405020304" pitchFamily="18" charset="0"/>
                  <a:cs typeface="Times New Roman" panose="02020603050405020304" pitchFamily="18" charset="0"/>
                </a:rPr>
                <a:t>New Concept</a:t>
              </a:r>
            </a:p>
          </p:txBody>
        </p:sp>
      </p:grpSp>
      <p:sp>
        <p:nvSpPr>
          <p:cNvPr id="32" name="Rectangle 31">
            <a:extLst>
              <a:ext uri="{FF2B5EF4-FFF2-40B4-BE49-F238E27FC236}">
                <a16:creationId xmlns:a16="http://schemas.microsoft.com/office/drawing/2014/main" id="{CD621FE2-0879-EC43-8009-C70941E1962A}"/>
              </a:ext>
            </a:extLst>
          </p:cNvPr>
          <p:cNvSpPr>
            <a:spLocks/>
          </p:cNvSpPr>
          <p:nvPr/>
        </p:nvSpPr>
        <p:spPr>
          <a:xfrm>
            <a:off x="0" y="31089600"/>
            <a:ext cx="38404800" cy="1828800"/>
          </a:xfrm>
          <a:prstGeom prst="rect">
            <a:avLst/>
          </a:prstGeom>
          <a:solidFill>
            <a:srgbClr val="6C2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CBAD4237-32C7-454A-ABFA-4FE77801CA72}"/>
              </a:ext>
            </a:extLst>
          </p:cNvPr>
          <p:cNvGrpSpPr/>
          <p:nvPr/>
        </p:nvGrpSpPr>
        <p:grpSpPr>
          <a:xfrm>
            <a:off x="13258799" y="4114800"/>
            <a:ext cx="11887200" cy="12618718"/>
            <a:chOff x="457200" y="4114800"/>
            <a:chExt cx="11887200" cy="12071907"/>
          </a:xfrm>
        </p:grpSpPr>
        <p:sp>
          <p:nvSpPr>
            <p:cNvPr id="34" name="Rectangle 33">
              <a:extLst>
                <a:ext uri="{FF2B5EF4-FFF2-40B4-BE49-F238E27FC236}">
                  <a16:creationId xmlns:a16="http://schemas.microsoft.com/office/drawing/2014/main" id="{94B48ADF-E82E-0449-87CB-E17379C31D7A}"/>
                </a:ext>
              </a:extLst>
            </p:cNvPr>
            <p:cNvSpPr/>
            <p:nvPr/>
          </p:nvSpPr>
          <p:spPr>
            <a:xfrm>
              <a:off x="457200" y="4114800"/>
              <a:ext cx="11887200" cy="1749552"/>
            </a:xfrm>
            <a:prstGeom prst="rect">
              <a:avLst/>
            </a:prstGeom>
            <a:solidFill>
              <a:srgbClr val="6C2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0" dirty="0" err="1">
                  <a:latin typeface="Times New Roman" panose="02020603050405020304" pitchFamily="18" charset="0"/>
                  <a:cs typeface="Times New Roman" panose="02020603050405020304" pitchFamily="18" charset="0"/>
                </a:rPr>
                <a:t>Psuedocode</a:t>
              </a:r>
              <a:endParaRPr lang="en-US" sz="9000" dirty="0">
                <a:latin typeface="Times New Roman" panose="02020603050405020304" pitchFamily="18" charset="0"/>
                <a:cs typeface="Times New Roman" panose="02020603050405020304" pitchFamily="18" charset="0"/>
              </a:endParaRPr>
            </a:p>
          </p:txBody>
        </p:sp>
        <p:sp>
          <p:nvSpPr>
            <p:cNvPr id="35" name="Rectangle 34">
              <a:extLst>
                <a:ext uri="{FF2B5EF4-FFF2-40B4-BE49-F238E27FC236}">
                  <a16:creationId xmlns:a16="http://schemas.microsoft.com/office/drawing/2014/main" id="{B3E920DD-A236-E04A-895F-F8D2F49C3082}"/>
                </a:ext>
              </a:extLst>
            </p:cNvPr>
            <p:cNvSpPr/>
            <p:nvPr/>
          </p:nvSpPr>
          <p:spPr>
            <a:xfrm>
              <a:off x="457200" y="5864350"/>
              <a:ext cx="11887200" cy="1032235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0" dirty="0">
                <a:latin typeface="Times New Roman" panose="02020603050405020304" pitchFamily="18" charset="0"/>
                <a:cs typeface="Times New Roman" panose="02020603050405020304" pitchFamily="18" charset="0"/>
              </a:endParaRPr>
            </a:p>
          </p:txBody>
        </p:sp>
      </p:grpSp>
      <p:sp>
        <p:nvSpPr>
          <p:cNvPr id="37" name="TextBox 36">
            <a:extLst>
              <a:ext uri="{FF2B5EF4-FFF2-40B4-BE49-F238E27FC236}">
                <a16:creationId xmlns:a16="http://schemas.microsoft.com/office/drawing/2014/main" id="{BD359378-8634-2345-A044-48BFA30BFEB2}"/>
              </a:ext>
            </a:extLst>
          </p:cNvPr>
          <p:cNvSpPr txBox="1"/>
          <p:nvPr/>
        </p:nvSpPr>
        <p:spPr>
          <a:xfrm>
            <a:off x="13254327" y="11340201"/>
            <a:ext cx="11887200" cy="5394960"/>
          </a:xfrm>
          <a:prstGeom prst="rect">
            <a:avLst/>
          </a:prstGeom>
          <a:solidFill>
            <a:schemeClr val="bg1"/>
          </a:solidFill>
          <a:ln>
            <a:solidFill>
              <a:schemeClr val="bg2">
                <a:lumMod val="50000"/>
              </a:schemeClr>
            </a:solidFill>
          </a:ln>
        </p:spPr>
        <p:txBody>
          <a:bodyPr wrap="square" rtlCol="0">
            <a:spAutoFit/>
          </a:bodyPr>
          <a:lstStyle/>
          <a:p>
            <a:r>
              <a:rPr lang="en-US" sz="2000" b="1" dirty="0">
                <a:latin typeface="Times New Roman" panose="02020603050405020304" pitchFamily="18" charset="0"/>
                <a:cs typeface="Times New Roman" panose="02020603050405020304" pitchFamily="18" charset="0"/>
              </a:rPr>
              <a:t>function </a:t>
            </a:r>
            <a:r>
              <a:rPr lang="en-US" sz="2000" dirty="0">
                <a:latin typeface="Times New Roman" panose="02020603050405020304" pitchFamily="18" charset="0"/>
                <a:cs typeface="Times New Roman" panose="02020603050405020304" pitchFamily="18" charset="0"/>
              </a:rPr>
              <a:t>ADD-TO-DECISION-TREE(</a:t>
            </a:r>
            <a:r>
              <a:rPr lang="en-US" sz="2000" i="1" dirty="0">
                <a:latin typeface="Times New Roman" panose="02020603050405020304" pitchFamily="18" charset="0"/>
                <a:cs typeface="Times New Roman" panose="02020603050405020304" pitchFamily="18" charset="0"/>
              </a:rPr>
              <a:t>examples, tree</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returns </a:t>
            </a:r>
            <a:r>
              <a:rPr lang="en-US" sz="2000" dirty="0">
                <a:latin typeface="Times New Roman" panose="02020603050405020304" pitchFamily="18" charset="0"/>
                <a:cs typeface="Times New Roman" panose="02020603050405020304" pitchFamily="18" charset="0"/>
              </a:rPr>
              <a:t>a tree</a:t>
            </a:r>
          </a:p>
          <a:p>
            <a:r>
              <a:rPr lang="en-US" sz="2000" dirty="0">
                <a:latin typeface="Times New Roman" panose="02020603050405020304" pitchFamily="18" charset="0"/>
                <a:cs typeface="Times New Roman" panose="02020603050405020304" pitchFamily="18" charset="0"/>
              </a:rPr>
              <a:t> </a:t>
            </a:r>
          </a:p>
          <a:p>
            <a:r>
              <a:rPr lang="en-US" sz="2000" i="1" dirty="0">
                <a:latin typeface="Times New Roman" panose="02020603050405020304" pitchFamily="18" charset="0"/>
                <a:cs typeface="Times New Roman" panose="02020603050405020304" pitchFamily="18" charset="0"/>
              </a:rPr>
              <a:t>    goal = </a:t>
            </a:r>
            <a:r>
              <a:rPr lang="en-US" sz="2000" i="1" dirty="0" err="1">
                <a:latin typeface="Times New Roman" panose="02020603050405020304" pitchFamily="18" charset="0"/>
                <a:cs typeface="Times New Roman" panose="02020603050405020304" pitchFamily="18" charset="0"/>
              </a:rPr>
              <a:t>tree.goal</a:t>
            </a:r>
            <a:endParaRPr lang="en-US" sz="2000" dirty="0">
              <a:latin typeface="Times New Roman" panose="02020603050405020304" pitchFamily="18" charset="0"/>
              <a:cs typeface="Times New Roman" panose="02020603050405020304" pitchFamily="18" charset="0"/>
            </a:endParaRPr>
          </a:p>
          <a:p>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dec</a:t>
            </a:r>
            <a:r>
              <a:rPr lang="en-US" sz="2000" dirty="0">
                <a:latin typeface="Times New Roman" panose="02020603050405020304" pitchFamily="18" charset="0"/>
                <a:cs typeface="Times New Roman" panose="02020603050405020304" pitchFamily="18" charset="0"/>
              </a:rPr>
              <a:t> = </a:t>
            </a:r>
            <a:r>
              <a:rPr lang="en-US" sz="2000" i="1" dirty="0" err="1">
                <a:latin typeface="Times New Roman" panose="02020603050405020304" pitchFamily="18" charset="0"/>
                <a:cs typeface="Times New Roman" panose="02020603050405020304" pitchFamily="18" charset="0"/>
              </a:rPr>
              <a:t>tree.decision</a:t>
            </a: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for each </a:t>
            </a:r>
            <a:r>
              <a:rPr lang="en-US" sz="2000" dirty="0">
                <a:latin typeface="Times New Roman" panose="02020603050405020304" pitchFamily="18" charset="0"/>
                <a:cs typeface="Times New Roman" panose="02020603050405020304" pitchFamily="18" charset="0"/>
              </a:rPr>
              <a:t>value </a:t>
            </a:r>
            <a:r>
              <a:rPr lang="en-US" sz="2000" i="1" dirty="0">
                <a:latin typeface="Times New Roman" panose="02020603050405020304" pitchFamily="18" charset="0"/>
                <a:cs typeface="Times New Roman" panose="02020603050405020304" pitchFamily="18" charset="0"/>
              </a:rPr>
              <a:t>row</a:t>
            </a:r>
            <a:r>
              <a:rPr lang="en-US" sz="2000" dirty="0">
                <a:latin typeface="Times New Roman" panose="02020603050405020304" pitchFamily="18" charset="0"/>
                <a:cs typeface="Times New Roman" panose="02020603050405020304" pitchFamily="18" charset="0"/>
              </a:rPr>
              <a:t> of </a:t>
            </a:r>
            <a:r>
              <a:rPr lang="en-US" sz="2000" i="1" dirty="0">
                <a:latin typeface="Times New Roman" panose="02020603050405020304" pitchFamily="18" charset="0"/>
                <a:cs typeface="Times New Roman" panose="02020603050405020304" pitchFamily="18" charset="0"/>
              </a:rPr>
              <a:t>examples</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do</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add </a:t>
            </a:r>
            <a:r>
              <a:rPr lang="en-US" sz="2000" i="1" dirty="0">
                <a:latin typeface="Times New Roman" panose="02020603050405020304" pitchFamily="18" charset="0"/>
                <a:cs typeface="Times New Roman" panose="02020603050405020304" pitchFamily="18" charset="0"/>
              </a:rPr>
              <a:t>row</a:t>
            </a:r>
            <a:r>
              <a:rPr lang="en-US" sz="2000" dirty="0">
                <a:latin typeface="Times New Roman" panose="02020603050405020304" pitchFamily="18" charset="0"/>
                <a:cs typeface="Times New Roman" panose="02020603050405020304" pitchFamily="18" charset="0"/>
              </a:rPr>
              <a:t> to </a:t>
            </a:r>
            <a:r>
              <a:rPr lang="en-US" sz="2000" i="1" dirty="0" err="1">
                <a:latin typeface="Times New Roman" panose="02020603050405020304" pitchFamily="18" charset="0"/>
                <a:cs typeface="Times New Roman" panose="02020603050405020304" pitchFamily="18" charset="0"/>
              </a:rPr>
              <a:t>tree.data</a:t>
            </a: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if</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row[</a:t>
            </a:r>
            <a:r>
              <a:rPr lang="en-US" sz="2000" i="1" dirty="0" err="1">
                <a:latin typeface="Times New Roman" panose="02020603050405020304" pitchFamily="18" charset="0"/>
                <a:cs typeface="Times New Roman" panose="02020603050405020304" pitchFamily="18" charset="0"/>
              </a:rPr>
              <a:t>dec</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in </a:t>
            </a:r>
            <a:r>
              <a:rPr lang="en-US" sz="2000" i="1" dirty="0" err="1">
                <a:latin typeface="Times New Roman" panose="02020603050405020304" pitchFamily="18" charset="0"/>
                <a:cs typeface="Times New Roman" panose="02020603050405020304" pitchFamily="18" charset="0"/>
              </a:rPr>
              <a:t>tree.branches</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then</a:t>
            </a: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if </a:t>
            </a:r>
            <a:r>
              <a:rPr lang="en-US" sz="2000" i="1" dirty="0" err="1">
                <a:latin typeface="Times New Roman" panose="02020603050405020304" pitchFamily="18" charset="0"/>
                <a:cs typeface="Times New Roman" panose="02020603050405020304" pitchFamily="18" charset="0"/>
              </a:rPr>
              <a:t>tree.branches</a:t>
            </a:r>
            <a:r>
              <a:rPr lang="en-US" sz="2000" i="1" dirty="0">
                <a:latin typeface="Times New Roman" panose="02020603050405020304" pitchFamily="18" charset="0"/>
                <a:cs typeface="Times New Roman" panose="02020603050405020304" pitchFamily="18" charset="0"/>
              </a:rPr>
              <a:t>[row[</a:t>
            </a:r>
            <a:r>
              <a:rPr lang="en-US" sz="2000" i="1" dirty="0" err="1">
                <a:latin typeface="Times New Roman" panose="02020603050405020304" pitchFamily="18" charset="0"/>
                <a:cs typeface="Times New Roman" panose="02020603050405020304" pitchFamily="18" charset="0"/>
              </a:rPr>
              <a:t>dec</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is a leaf </a:t>
            </a:r>
            <a:r>
              <a:rPr lang="en-US" sz="2000" b="1" dirty="0">
                <a:latin typeface="Times New Roman" panose="02020603050405020304" pitchFamily="18" charset="0"/>
                <a:cs typeface="Times New Roman" panose="02020603050405020304" pitchFamily="18" charset="0"/>
              </a:rPr>
              <a:t>then</a:t>
            </a:r>
            <a:r>
              <a:rPr lang="en-US" sz="2000" dirty="0">
                <a:latin typeface="Times New Roman" panose="02020603050405020304" pitchFamily="18" charset="0"/>
                <a:cs typeface="Times New Roman" panose="02020603050405020304" pitchFamily="18" charset="0"/>
              </a:rPr>
              <a:t> </a:t>
            </a:r>
          </a:p>
          <a:p>
            <a:r>
              <a:rPr lang="en-US" sz="2000" b="1" dirty="0">
                <a:latin typeface="Times New Roman" panose="02020603050405020304" pitchFamily="18" charset="0"/>
                <a:cs typeface="Times New Roman" panose="02020603050405020304" pitchFamily="18" charset="0"/>
              </a:rPr>
              <a:t>                if</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row[goal]</a:t>
            </a:r>
            <a:r>
              <a:rPr lang="en-US" sz="2000" dirty="0">
                <a:latin typeface="Times New Roman" panose="02020603050405020304" pitchFamily="18" charset="0"/>
                <a:cs typeface="Times New Roman" panose="02020603050405020304" pitchFamily="18" charset="0"/>
              </a:rPr>
              <a:t> is equal to leaf value </a:t>
            </a:r>
            <a:r>
              <a:rPr lang="en-US" sz="2000" b="1" dirty="0">
                <a:latin typeface="Times New Roman" panose="02020603050405020304" pitchFamily="18" charset="0"/>
                <a:cs typeface="Times New Roman" panose="02020603050405020304" pitchFamily="18" charset="0"/>
              </a:rPr>
              <a:t>then</a:t>
            </a:r>
            <a:r>
              <a:rPr lang="en-US" sz="2000" dirty="0">
                <a:latin typeface="Times New Roman" panose="02020603050405020304" pitchFamily="18" charset="0"/>
                <a:cs typeface="Times New Roman" panose="02020603050405020304" pitchFamily="18" charset="0"/>
              </a:rPr>
              <a:t> return </a:t>
            </a:r>
            <a:r>
              <a:rPr lang="en-US" sz="2000" i="1" dirty="0">
                <a:latin typeface="Times New Roman" panose="02020603050405020304" pitchFamily="18" charset="0"/>
                <a:cs typeface="Times New Roman" panose="02020603050405020304" pitchFamily="18" charset="0"/>
              </a:rPr>
              <a:t>tree</a:t>
            </a: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else</a:t>
            </a:r>
            <a:endParaRPr lang="en-US" sz="2000" dirty="0">
              <a:latin typeface="Times New Roman" panose="02020603050405020304" pitchFamily="18" charset="0"/>
              <a:cs typeface="Times New Roman" panose="02020603050405020304" pitchFamily="18" charset="0"/>
            </a:endParaRPr>
          </a:p>
          <a:p>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exs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e</a:t>
            </a:r>
            <a:r>
              <a:rPr lang="en-US" sz="2000" dirty="0">
                <a:latin typeface="Times New Roman" panose="02020603050405020304" pitchFamily="18" charset="0"/>
                <a:cs typeface="Times New Roman" panose="02020603050405020304" pitchFamily="18" charset="0"/>
              </a:rPr>
              <a:t> : </a:t>
            </a:r>
            <a:r>
              <a:rPr lang="en-US" sz="2000" i="1" dirty="0">
                <a:latin typeface="Times New Roman" panose="02020603050405020304" pitchFamily="18" charset="0"/>
                <a:cs typeface="Times New Roman" panose="02020603050405020304" pitchFamily="18" charset="0"/>
              </a:rPr>
              <a:t>e ∈  </a:t>
            </a:r>
            <a:r>
              <a:rPr lang="en-US" sz="2000" i="1" dirty="0" err="1">
                <a:latin typeface="Times New Roman" panose="02020603050405020304" pitchFamily="18" charset="0"/>
                <a:cs typeface="Times New Roman" panose="02020603050405020304" pitchFamily="18" charset="0"/>
              </a:rPr>
              <a:t>tree.data</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and </a:t>
            </a:r>
            <a:r>
              <a:rPr lang="en-US" sz="2000" i="1" dirty="0">
                <a:latin typeface="Times New Roman" panose="02020603050405020304" pitchFamily="18" charset="0"/>
                <a:cs typeface="Times New Roman" panose="02020603050405020304" pitchFamily="18" charset="0"/>
              </a:rPr>
              <a:t>e[</a:t>
            </a:r>
            <a:r>
              <a:rPr lang="en-US" sz="2000" i="1" dirty="0" err="1">
                <a:latin typeface="Times New Roman" panose="02020603050405020304" pitchFamily="18" charset="0"/>
                <a:cs typeface="Times New Roman" panose="02020603050405020304" pitchFamily="18" charset="0"/>
              </a:rPr>
              <a:t>dec</a:t>
            </a:r>
            <a:r>
              <a:rPr lang="en-US" sz="2000" i="1" dirty="0">
                <a:latin typeface="Times New Roman" panose="02020603050405020304" pitchFamily="18" charset="0"/>
                <a:cs typeface="Times New Roman" panose="02020603050405020304" pitchFamily="18" charset="0"/>
              </a:rPr>
              <a:t>] = row[</a:t>
            </a:r>
            <a:r>
              <a:rPr lang="en-US" sz="2000" i="1" dirty="0" err="1">
                <a:latin typeface="Times New Roman" panose="02020603050405020304" pitchFamily="18" charset="0"/>
                <a:cs typeface="Times New Roman" panose="02020603050405020304" pitchFamily="18" charset="0"/>
              </a:rPr>
              <a:t>dec</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a:t>
            </a:r>
          </a:p>
          <a:p>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tree.branches</a:t>
            </a:r>
            <a:r>
              <a:rPr lang="en-US" sz="2000" i="1" dirty="0">
                <a:latin typeface="Times New Roman" panose="02020603050405020304" pitchFamily="18" charset="0"/>
                <a:cs typeface="Times New Roman" panose="02020603050405020304" pitchFamily="18" charset="0"/>
              </a:rPr>
              <a:t>[row[</a:t>
            </a:r>
            <a:r>
              <a:rPr lang="en-US" sz="2000" i="1" dirty="0" err="1">
                <a:latin typeface="Times New Roman" panose="02020603050405020304" pitchFamily="18" charset="0"/>
                <a:cs typeface="Times New Roman" panose="02020603050405020304" pitchFamily="18" charset="0"/>
              </a:rPr>
              <a:t>dec</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 DECISION-TREE-LEARNING(</a:t>
            </a:r>
            <a:r>
              <a:rPr lang="en-US" sz="2000" i="1" dirty="0" err="1">
                <a:latin typeface="Times New Roman" panose="02020603050405020304" pitchFamily="18" charset="0"/>
                <a:cs typeface="Times New Roman" panose="02020603050405020304" pitchFamily="18" charset="0"/>
              </a:rPr>
              <a:t>exs</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tree.remaining_attributes</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tree.data</a:t>
            </a:r>
            <a:r>
              <a:rPr lang="en-US" sz="2000" dirty="0">
                <a:latin typeface="Times New Roman" panose="02020603050405020304" pitchFamily="18" charset="0"/>
                <a:cs typeface="Times New Roman" panose="02020603050405020304" pitchFamily="18" charset="0"/>
              </a:rPr>
              <a:t>)</a:t>
            </a:r>
          </a:p>
          <a:p>
            <a:r>
              <a:rPr lang="en-US" sz="2000" b="1" dirty="0">
                <a:latin typeface="Times New Roman" panose="02020603050405020304" pitchFamily="18" charset="0"/>
                <a:cs typeface="Times New Roman" panose="02020603050405020304" pitchFamily="18" charset="0"/>
              </a:rPr>
              <a:t>            else</a:t>
            </a:r>
            <a:endParaRPr lang="en-US" sz="2000" dirty="0">
              <a:latin typeface="Times New Roman" panose="02020603050405020304" pitchFamily="18" charset="0"/>
              <a:cs typeface="Times New Roman" panose="02020603050405020304" pitchFamily="18" charset="0"/>
            </a:endParaRPr>
          </a:p>
          <a:p>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tree.branches</a:t>
            </a:r>
            <a:r>
              <a:rPr lang="en-US" sz="2000" i="1" dirty="0">
                <a:latin typeface="Times New Roman" panose="02020603050405020304" pitchFamily="18" charset="0"/>
                <a:cs typeface="Times New Roman" panose="02020603050405020304" pitchFamily="18" charset="0"/>
              </a:rPr>
              <a:t>[row[</a:t>
            </a:r>
            <a:r>
              <a:rPr lang="en-US" sz="2000" i="1" dirty="0" err="1">
                <a:latin typeface="Times New Roman" panose="02020603050405020304" pitchFamily="18" charset="0"/>
                <a:cs typeface="Times New Roman" panose="02020603050405020304" pitchFamily="18" charset="0"/>
              </a:rPr>
              <a:t>dec</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 ADD-TO-DECISION-TREE(</a:t>
            </a:r>
            <a:r>
              <a:rPr lang="en-US" sz="2000" i="1" dirty="0">
                <a:latin typeface="Times New Roman" panose="02020603050405020304" pitchFamily="18" charset="0"/>
                <a:cs typeface="Times New Roman" panose="02020603050405020304" pitchFamily="18" charset="0"/>
              </a:rPr>
              <a:t>row, </a:t>
            </a:r>
            <a:r>
              <a:rPr lang="en-US" sz="2000" i="1" dirty="0" err="1">
                <a:latin typeface="Times New Roman" panose="02020603050405020304" pitchFamily="18" charset="0"/>
                <a:cs typeface="Times New Roman" panose="02020603050405020304" pitchFamily="18" charset="0"/>
              </a:rPr>
              <a:t>tree.branches</a:t>
            </a:r>
            <a:r>
              <a:rPr lang="en-US" sz="2000" i="1" dirty="0">
                <a:latin typeface="Times New Roman" panose="02020603050405020304" pitchFamily="18" charset="0"/>
                <a:cs typeface="Times New Roman" panose="02020603050405020304" pitchFamily="18" charset="0"/>
              </a:rPr>
              <a:t>[row[</a:t>
            </a:r>
            <a:r>
              <a:rPr lang="en-US" sz="2000" i="1" dirty="0" err="1">
                <a:latin typeface="Times New Roman" panose="02020603050405020304" pitchFamily="18" charset="0"/>
                <a:cs typeface="Times New Roman" panose="02020603050405020304" pitchFamily="18" charset="0"/>
              </a:rPr>
              <a:t>dec</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a:t>
            </a:r>
          </a:p>
          <a:p>
            <a:r>
              <a:rPr lang="en-US" sz="2000" b="1" dirty="0">
                <a:latin typeface="Times New Roman" panose="02020603050405020304" pitchFamily="18" charset="0"/>
                <a:cs typeface="Times New Roman" panose="02020603050405020304" pitchFamily="18" charset="0"/>
              </a:rPr>
              <a:t>        else</a:t>
            </a:r>
          </a:p>
          <a:p>
            <a:r>
              <a:rPr lang="en-US" sz="2000" b="1"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tree.branches</a:t>
            </a:r>
            <a:r>
              <a:rPr lang="en-US" sz="2000" i="1" dirty="0">
                <a:latin typeface="Times New Roman" panose="02020603050405020304" pitchFamily="18" charset="0"/>
                <a:cs typeface="Times New Roman" panose="02020603050405020304" pitchFamily="18" charset="0"/>
              </a:rPr>
              <a:t>[row[</a:t>
            </a:r>
            <a:r>
              <a:rPr lang="en-US" sz="2000" i="1" dirty="0" err="1">
                <a:latin typeface="Times New Roman" panose="02020603050405020304" pitchFamily="18" charset="0"/>
                <a:cs typeface="Times New Roman" panose="02020603050405020304" pitchFamily="18" charset="0"/>
              </a:rPr>
              <a:t>dec</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 </a:t>
            </a:r>
            <a:r>
              <a:rPr lang="en-US" sz="2000" i="1" dirty="0">
                <a:latin typeface="Times New Roman" panose="02020603050405020304" pitchFamily="18" charset="0"/>
                <a:cs typeface="Times New Roman" panose="02020603050405020304" pitchFamily="18" charset="0"/>
              </a:rPr>
              <a:t>row[goal]</a:t>
            </a:r>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return</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tree</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
        <p:nvSpPr>
          <p:cNvPr id="38" name="Rectangle 37">
            <a:extLst>
              <a:ext uri="{FF2B5EF4-FFF2-40B4-BE49-F238E27FC236}">
                <a16:creationId xmlns:a16="http://schemas.microsoft.com/office/drawing/2014/main" id="{373E8585-964B-264C-A289-B87082DFE50E}"/>
              </a:ext>
            </a:extLst>
          </p:cNvPr>
          <p:cNvSpPr/>
          <p:nvPr/>
        </p:nvSpPr>
        <p:spPr>
          <a:xfrm>
            <a:off x="13258800" y="5943600"/>
            <a:ext cx="11887200" cy="64172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Times New Roman" panose="02020603050405020304" pitchFamily="18" charset="0"/>
                <a:cs typeface="Times New Roman" panose="02020603050405020304" pitchFamily="18" charset="0"/>
              </a:rPr>
              <a:t>Decision Tree Creation Algorithm</a:t>
            </a:r>
            <a:r>
              <a:rPr lang="en-US" sz="4000" baseline="30000" dirty="0">
                <a:latin typeface="Times New Roman" panose="02020603050405020304" pitchFamily="18" charset="0"/>
                <a:cs typeface="Times New Roman" panose="02020603050405020304" pitchFamily="18" charset="0"/>
              </a:rPr>
              <a:t>1</a:t>
            </a:r>
            <a:endParaRPr lang="en-US" sz="4000" dirty="0">
              <a:latin typeface="Times New Roman" panose="02020603050405020304" pitchFamily="18" charset="0"/>
              <a:cs typeface="Times New Roman" panose="02020603050405020304" pitchFamily="18" charset="0"/>
            </a:endParaRPr>
          </a:p>
        </p:txBody>
      </p:sp>
      <p:sp>
        <p:nvSpPr>
          <p:cNvPr id="39" name="Rectangle 38">
            <a:extLst>
              <a:ext uri="{FF2B5EF4-FFF2-40B4-BE49-F238E27FC236}">
                <a16:creationId xmlns:a16="http://schemas.microsoft.com/office/drawing/2014/main" id="{4AD2E89D-4FE4-2B4C-A9EB-745AA7B6A5DB}"/>
              </a:ext>
            </a:extLst>
          </p:cNvPr>
          <p:cNvSpPr/>
          <p:nvPr/>
        </p:nvSpPr>
        <p:spPr>
          <a:xfrm>
            <a:off x="13258800" y="10698480"/>
            <a:ext cx="11887200" cy="64172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Times New Roman" panose="02020603050405020304" pitchFamily="18" charset="0"/>
                <a:cs typeface="Times New Roman" panose="02020603050405020304" pitchFamily="18" charset="0"/>
              </a:rPr>
              <a:t>Decision Tree Addition Algorithm</a:t>
            </a:r>
          </a:p>
        </p:txBody>
      </p:sp>
      <p:sp>
        <p:nvSpPr>
          <p:cNvPr id="36" name="TextBox 35">
            <a:extLst>
              <a:ext uri="{FF2B5EF4-FFF2-40B4-BE49-F238E27FC236}">
                <a16:creationId xmlns:a16="http://schemas.microsoft.com/office/drawing/2014/main" id="{B0DBEB4B-2155-E64F-9CA7-1678F2F64A48}"/>
              </a:ext>
            </a:extLst>
          </p:cNvPr>
          <p:cNvSpPr txBox="1"/>
          <p:nvPr/>
        </p:nvSpPr>
        <p:spPr>
          <a:xfrm>
            <a:off x="13258800" y="6585321"/>
            <a:ext cx="11887200" cy="4114800"/>
          </a:xfrm>
          <a:prstGeom prst="rect">
            <a:avLst/>
          </a:prstGeom>
          <a:solidFill>
            <a:schemeClr val="bg1"/>
          </a:solidFill>
          <a:ln>
            <a:solidFill>
              <a:schemeClr val="bg2">
                <a:lumMod val="50000"/>
              </a:schemeClr>
            </a:solidFill>
          </a:ln>
        </p:spPr>
        <p:txBody>
          <a:bodyPr wrap="square" rtlCol="0">
            <a:spAutoFit/>
          </a:bodyPr>
          <a:lstStyle/>
          <a:p>
            <a:r>
              <a:rPr lang="en-US" sz="2000" b="1" dirty="0">
                <a:latin typeface="Times New Roman" panose="02020603050405020304" pitchFamily="18" charset="0"/>
                <a:cs typeface="Times New Roman" panose="02020603050405020304" pitchFamily="18" charset="0"/>
              </a:rPr>
              <a:t>function </a:t>
            </a:r>
            <a:r>
              <a:rPr lang="en-US" sz="2000" dirty="0">
                <a:latin typeface="Times New Roman" panose="02020603050405020304" pitchFamily="18" charset="0"/>
                <a:cs typeface="Times New Roman" panose="02020603050405020304" pitchFamily="18" charset="0"/>
              </a:rPr>
              <a:t>DECISION-TREE-LEARNING(</a:t>
            </a:r>
            <a:r>
              <a:rPr lang="en-US" sz="2000" i="1" dirty="0">
                <a:latin typeface="Times New Roman" panose="02020603050405020304" pitchFamily="18" charset="0"/>
                <a:cs typeface="Times New Roman" panose="02020603050405020304" pitchFamily="18" charset="0"/>
              </a:rPr>
              <a:t>examples, attributes, </a:t>
            </a:r>
            <a:r>
              <a:rPr lang="en-US" sz="2000" i="1" dirty="0" err="1">
                <a:latin typeface="Times New Roman" panose="02020603050405020304" pitchFamily="18" charset="0"/>
                <a:cs typeface="Times New Roman" panose="02020603050405020304" pitchFamily="18" charset="0"/>
              </a:rPr>
              <a:t>parent_examples</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returns </a:t>
            </a:r>
            <a:r>
              <a:rPr lang="en-US" sz="2000" dirty="0">
                <a:latin typeface="Times New Roman" panose="02020603050405020304" pitchFamily="18" charset="0"/>
                <a:cs typeface="Times New Roman" panose="02020603050405020304" pitchFamily="18" charset="0"/>
              </a:rPr>
              <a:t>a tree </a:t>
            </a:r>
          </a:p>
          <a:p>
            <a:r>
              <a:rPr lang="en-US" sz="2000" dirty="0">
                <a:latin typeface="Times New Roman" panose="02020603050405020304" pitchFamily="18" charset="0"/>
                <a:cs typeface="Times New Roman" panose="02020603050405020304" pitchFamily="18" charset="0"/>
              </a:rPr>
              <a:t> </a:t>
            </a:r>
          </a:p>
          <a:p>
            <a:r>
              <a:rPr lang="en-US" sz="2000" b="1" dirty="0">
                <a:latin typeface="Times New Roman" panose="02020603050405020304" pitchFamily="18" charset="0"/>
                <a:cs typeface="Times New Roman" panose="02020603050405020304" pitchFamily="18" charset="0"/>
              </a:rPr>
              <a:t>    if </a:t>
            </a:r>
            <a:r>
              <a:rPr lang="en-US" sz="2000" i="1" dirty="0">
                <a:latin typeface="Times New Roman" panose="02020603050405020304" pitchFamily="18" charset="0"/>
                <a:cs typeface="Times New Roman" panose="02020603050405020304" pitchFamily="18" charset="0"/>
              </a:rPr>
              <a:t>examples</a:t>
            </a:r>
            <a:r>
              <a:rPr lang="en-US" sz="2000" dirty="0">
                <a:latin typeface="Times New Roman" panose="02020603050405020304" pitchFamily="18" charset="0"/>
                <a:cs typeface="Times New Roman" panose="02020603050405020304" pitchFamily="18" charset="0"/>
              </a:rPr>
              <a:t> is empty </a:t>
            </a:r>
            <a:r>
              <a:rPr lang="en-US" sz="2000" b="1" dirty="0">
                <a:latin typeface="Times New Roman" panose="02020603050405020304" pitchFamily="18" charset="0"/>
                <a:cs typeface="Times New Roman" panose="02020603050405020304" pitchFamily="18" charset="0"/>
              </a:rPr>
              <a:t>then return </a:t>
            </a:r>
            <a:r>
              <a:rPr lang="en-US" sz="2000" dirty="0">
                <a:latin typeface="Times New Roman" panose="02020603050405020304" pitchFamily="18" charset="0"/>
                <a:cs typeface="Times New Roman" panose="02020603050405020304" pitchFamily="18" charset="0"/>
              </a:rPr>
              <a:t>PLURALITY-VALUE(</a:t>
            </a:r>
            <a:r>
              <a:rPr lang="en-US" sz="2000" i="1" dirty="0" err="1">
                <a:latin typeface="Times New Roman" panose="02020603050405020304" pitchFamily="18" charset="0"/>
                <a:cs typeface="Times New Roman" panose="02020603050405020304" pitchFamily="18" charset="0"/>
              </a:rPr>
              <a:t>parent_examples</a:t>
            </a:r>
            <a:r>
              <a:rPr lang="en-US" sz="2000" dirty="0">
                <a:latin typeface="Times New Roman" panose="02020603050405020304" pitchFamily="18" charset="0"/>
                <a:cs typeface="Times New Roman" panose="02020603050405020304" pitchFamily="18" charset="0"/>
              </a:rPr>
              <a:t>) </a:t>
            </a:r>
          </a:p>
          <a:p>
            <a:r>
              <a:rPr lang="en-US" sz="2000" b="1" dirty="0">
                <a:latin typeface="Times New Roman" panose="02020603050405020304" pitchFamily="18" charset="0"/>
                <a:cs typeface="Times New Roman" panose="02020603050405020304" pitchFamily="18" charset="0"/>
              </a:rPr>
              <a:t>    else if </a:t>
            </a:r>
            <a:r>
              <a:rPr lang="en-US" sz="2000" dirty="0">
                <a:latin typeface="Times New Roman" panose="02020603050405020304" pitchFamily="18" charset="0"/>
                <a:cs typeface="Times New Roman" panose="02020603050405020304" pitchFamily="18" charset="0"/>
              </a:rPr>
              <a:t>all </a:t>
            </a:r>
            <a:r>
              <a:rPr lang="en-US" sz="2000" i="1" dirty="0">
                <a:latin typeface="Times New Roman" panose="02020603050405020304" pitchFamily="18" charset="0"/>
                <a:cs typeface="Times New Roman" panose="02020603050405020304" pitchFamily="18" charset="0"/>
              </a:rPr>
              <a:t>examples</a:t>
            </a:r>
            <a:r>
              <a:rPr lang="en-US" sz="2000" dirty="0">
                <a:latin typeface="Times New Roman" panose="02020603050405020304" pitchFamily="18" charset="0"/>
                <a:cs typeface="Times New Roman" panose="02020603050405020304" pitchFamily="18" charset="0"/>
              </a:rPr>
              <a:t> have the same classification </a:t>
            </a:r>
            <a:r>
              <a:rPr lang="en-US" sz="2000" b="1" dirty="0">
                <a:latin typeface="Times New Roman" panose="02020603050405020304" pitchFamily="18" charset="0"/>
                <a:cs typeface="Times New Roman" panose="02020603050405020304" pitchFamily="18" charset="0"/>
              </a:rPr>
              <a:t>then return </a:t>
            </a:r>
            <a:r>
              <a:rPr lang="en-US" sz="2000" dirty="0">
                <a:latin typeface="Times New Roman" panose="02020603050405020304" pitchFamily="18" charset="0"/>
                <a:cs typeface="Times New Roman" panose="02020603050405020304" pitchFamily="18" charset="0"/>
              </a:rPr>
              <a:t>the classification </a:t>
            </a:r>
          </a:p>
          <a:p>
            <a:r>
              <a:rPr lang="en-US" sz="2000" b="1" dirty="0">
                <a:latin typeface="Times New Roman" panose="02020603050405020304" pitchFamily="18" charset="0"/>
                <a:cs typeface="Times New Roman" panose="02020603050405020304" pitchFamily="18" charset="0"/>
              </a:rPr>
              <a:t>    else if </a:t>
            </a:r>
            <a:r>
              <a:rPr lang="en-US" sz="2000" i="1" dirty="0">
                <a:latin typeface="Times New Roman" panose="02020603050405020304" pitchFamily="18" charset="0"/>
                <a:cs typeface="Times New Roman" panose="02020603050405020304" pitchFamily="18" charset="0"/>
              </a:rPr>
              <a:t>attributes</a:t>
            </a:r>
            <a:r>
              <a:rPr lang="en-US" sz="2000" dirty="0">
                <a:latin typeface="Times New Roman" panose="02020603050405020304" pitchFamily="18" charset="0"/>
                <a:cs typeface="Times New Roman" panose="02020603050405020304" pitchFamily="18" charset="0"/>
              </a:rPr>
              <a:t> is empty </a:t>
            </a:r>
            <a:r>
              <a:rPr lang="en-US" sz="2000" b="1" dirty="0">
                <a:latin typeface="Times New Roman" panose="02020603050405020304" pitchFamily="18" charset="0"/>
                <a:cs typeface="Times New Roman" panose="02020603050405020304" pitchFamily="18" charset="0"/>
              </a:rPr>
              <a:t>then return </a:t>
            </a:r>
            <a:r>
              <a:rPr lang="en-US" sz="2000" dirty="0">
                <a:latin typeface="Times New Roman" panose="02020603050405020304" pitchFamily="18" charset="0"/>
                <a:cs typeface="Times New Roman" panose="02020603050405020304" pitchFamily="18" charset="0"/>
              </a:rPr>
              <a:t>PLURALITY-VALUE(</a:t>
            </a:r>
            <a:r>
              <a:rPr lang="en-US" sz="2000" i="1" dirty="0">
                <a:latin typeface="Times New Roman" panose="02020603050405020304" pitchFamily="18" charset="0"/>
                <a:cs typeface="Times New Roman" panose="02020603050405020304" pitchFamily="18" charset="0"/>
              </a:rPr>
              <a:t>examples</a:t>
            </a:r>
            <a:r>
              <a:rPr lang="en-US" sz="2000" dirty="0">
                <a:latin typeface="Times New Roman" panose="02020603050405020304" pitchFamily="18" charset="0"/>
                <a:cs typeface="Times New Roman" panose="02020603050405020304" pitchFamily="18" charset="0"/>
              </a:rPr>
              <a:t>) </a:t>
            </a:r>
          </a:p>
          <a:p>
            <a:r>
              <a:rPr lang="en-US" sz="2000" b="1" dirty="0">
                <a:latin typeface="Times New Roman" panose="02020603050405020304" pitchFamily="18" charset="0"/>
                <a:cs typeface="Times New Roman" panose="02020603050405020304" pitchFamily="18" charset="0"/>
              </a:rPr>
              <a:t>    else </a:t>
            </a:r>
            <a:endParaRPr lang="en-US" sz="2000" dirty="0">
              <a:latin typeface="Times New Roman" panose="02020603050405020304" pitchFamily="18" charset="0"/>
              <a:cs typeface="Times New Roman" panose="02020603050405020304" pitchFamily="18" charset="0"/>
            </a:endParaRPr>
          </a:p>
          <a:p>
            <a:r>
              <a:rPr lang="en-US" sz="2000" i="1" dirty="0">
                <a:latin typeface="Times New Roman" panose="02020603050405020304" pitchFamily="18" charset="0"/>
                <a:cs typeface="Times New Roman" panose="02020603050405020304" pitchFamily="18" charset="0"/>
              </a:rPr>
              <a:t>        A</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argmax</a:t>
            </a:r>
            <a:r>
              <a:rPr lang="en-US" sz="2000" i="1" dirty="0" err="1">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 </a:t>
            </a:r>
            <a:r>
              <a:rPr lang="en-US" sz="2000" i="1" dirty="0">
                <a:latin typeface="Times New Roman" panose="02020603050405020304" pitchFamily="18" charset="0"/>
                <a:cs typeface="Times New Roman" panose="02020603050405020304" pitchFamily="18" charset="0"/>
              </a:rPr>
              <a:t>attributes</a:t>
            </a:r>
            <a:r>
              <a:rPr lang="en-US" sz="2000" dirty="0">
                <a:latin typeface="Times New Roman" panose="02020603050405020304" pitchFamily="18" charset="0"/>
                <a:cs typeface="Times New Roman" panose="02020603050405020304" pitchFamily="18" charset="0"/>
              </a:rPr>
              <a:t> IMPORTANCE(</a:t>
            </a:r>
            <a:r>
              <a:rPr lang="en-US" sz="2000" i="1" dirty="0">
                <a:latin typeface="Times New Roman" panose="02020603050405020304" pitchFamily="18" charset="0"/>
                <a:cs typeface="Times New Roman" panose="02020603050405020304" pitchFamily="18" charset="0"/>
              </a:rPr>
              <a:t>a, examples</a:t>
            </a:r>
            <a:r>
              <a:rPr lang="en-US" sz="2000" dirty="0">
                <a:latin typeface="Times New Roman" panose="02020603050405020304" pitchFamily="18" charset="0"/>
                <a:cs typeface="Times New Roman" panose="02020603050405020304" pitchFamily="18" charset="0"/>
              </a:rPr>
              <a:t>) </a:t>
            </a:r>
          </a:p>
          <a:p>
            <a:r>
              <a:rPr lang="en-US" sz="2000" i="1" dirty="0">
                <a:latin typeface="Times New Roman" panose="02020603050405020304" pitchFamily="18" charset="0"/>
                <a:cs typeface="Times New Roman" panose="02020603050405020304" pitchFamily="18" charset="0"/>
              </a:rPr>
              <a:t>        tree</a:t>
            </a:r>
            <a:r>
              <a:rPr lang="en-US" sz="2000" dirty="0">
                <a:latin typeface="Times New Roman" panose="02020603050405020304" pitchFamily="18" charset="0"/>
                <a:cs typeface="Times New Roman" panose="02020603050405020304" pitchFamily="18" charset="0"/>
              </a:rPr>
              <a:t> ← a new decision tree with root test </a:t>
            </a:r>
            <a:r>
              <a:rPr lang="en-US" sz="2000" i="1" dirty="0">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a:t>
            </a:r>
          </a:p>
          <a:p>
            <a:r>
              <a:rPr lang="en-US" sz="2000" b="1" dirty="0">
                <a:latin typeface="Times New Roman" panose="02020603050405020304" pitchFamily="18" charset="0"/>
                <a:cs typeface="Times New Roman" panose="02020603050405020304" pitchFamily="18" charset="0"/>
              </a:rPr>
              <a:t>        for each </a:t>
            </a:r>
            <a:r>
              <a:rPr lang="en-US" sz="2000" dirty="0">
                <a:latin typeface="Times New Roman" panose="02020603050405020304" pitchFamily="18" charset="0"/>
                <a:cs typeface="Times New Roman" panose="02020603050405020304" pitchFamily="18" charset="0"/>
              </a:rPr>
              <a:t>value </a:t>
            </a:r>
            <a:r>
              <a:rPr lang="en-US" sz="2000" i="1" dirty="0" err="1">
                <a:latin typeface="Times New Roman" panose="02020603050405020304" pitchFamily="18" charset="0"/>
                <a:cs typeface="Times New Roman" panose="02020603050405020304" pitchFamily="18" charset="0"/>
              </a:rPr>
              <a:t>vk</a:t>
            </a:r>
            <a:r>
              <a:rPr lang="en-US" sz="2000" dirty="0">
                <a:latin typeface="Times New Roman" panose="02020603050405020304" pitchFamily="18" charset="0"/>
                <a:cs typeface="Times New Roman" panose="02020603050405020304" pitchFamily="18" charset="0"/>
              </a:rPr>
              <a:t> of </a:t>
            </a:r>
            <a:r>
              <a:rPr lang="en-US" sz="2000" i="1" dirty="0">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do </a:t>
            </a:r>
            <a:endParaRPr lang="en-US" sz="2000" dirty="0">
              <a:latin typeface="Times New Roman" panose="02020603050405020304" pitchFamily="18" charset="0"/>
              <a:cs typeface="Times New Roman" panose="02020603050405020304" pitchFamily="18" charset="0"/>
            </a:endParaRPr>
          </a:p>
          <a:p>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exs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e</a:t>
            </a:r>
            <a:r>
              <a:rPr lang="en-US" sz="2000" dirty="0">
                <a:latin typeface="Times New Roman" panose="02020603050405020304" pitchFamily="18" charset="0"/>
                <a:cs typeface="Times New Roman" panose="02020603050405020304" pitchFamily="18" charset="0"/>
              </a:rPr>
              <a:t> : </a:t>
            </a:r>
            <a:r>
              <a:rPr lang="en-US" sz="2000" i="1" dirty="0">
                <a:latin typeface="Times New Roman" panose="02020603050405020304" pitchFamily="18" charset="0"/>
                <a:cs typeface="Times New Roman" panose="02020603050405020304" pitchFamily="18" charset="0"/>
              </a:rPr>
              <a:t>e ∈ examples</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and </a:t>
            </a:r>
            <a:r>
              <a:rPr lang="en-US" sz="2000" i="1" dirty="0" err="1">
                <a:latin typeface="Times New Roman" panose="02020603050405020304" pitchFamily="18" charset="0"/>
                <a:cs typeface="Times New Roman" panose="02020603050405020304" pitchFamily="18" charset="0"/>
              </a:rPr>
              <a:t>e.A</a:t>
            </a:r>
            <a:r>
              <a:rPr lang="en-US" sz="2000" i="1" dirty="0">
                <a:latin typeface="Times New Roman" panose="02020603050405020304" pitchFamily="18" charset="0"/>
                <a:cs typeface="Times New Roman" panose="02020603050405020304" pitchFamily="18" charset="0"/>
              </a:rPr>
              <a:t> = </a:t>
            </a:r>
            <a:r>
              <a:rPr lang="en-US" sz="2000" i="1" dirty="0" err="1">
                <a:latin typeface="Times New Roman" panose="02020603050405020304" pitchFamily="18" charset="0"/>
                <a:cs typeface="Times New Roman" panose="02020603050405020304" pitchFamily="18" charset="0"/>
              </a:rPr>
              <a:t>vk</a:t>
            </a:r>
            <a:r>
              <a:rPr lang="en-US" sz="2000" dirty="0">
                <a:latin typeface="Times New Roman" panose="02020603050405020304" pitchFamily="18" charset="0"/>
                <a:cs typeface="Times New Roman" panose="02020603050405020304" pitchFamily="18" charset="0"/>
              </a:rPr>
              <a:t>} </a:t>
            </a:r>
          </a:p>
          <a:p>
            <a:r>
              <a:rPr lang="en-US" sz="2000" i="1" dirty="0">
                <a:latin typeface="Times New Roman" panose="02020603050405020304" pitchFamily="18" charset="0"/>
                <a:cs typeface="Times New Roman" panose="02020603050405020304" pitchFamily="18" charset="0"/>
              </a:rPr>
              <a:t>            subtree</a:t>
            </a:r>
            <a:r>
              <a:rPr lang="en-US" sz="2000" dirty="0">
                <a:latin typeface="Times New Roman" panose="02020603050405020304" pitchFamily="18" charset="0"/>
                <a:cs typeface="Times New Roman" panose="02020603050405020304" pitchFamily="18" charset="0"/>
              </a:rPr>
              <a:t> ← DECISION-TREE-LEARNING(</a:t>
            </a:r>
            <a:r>
              <a:rPr lang="en-US" sz="2000" i="1" dirty="0" err="1">
                <a:latin typeface="Times New Roman" panose="02020603050405020304" pitchFamily="18" charset="0"/>
                <a:cs typeface="Times New Roman" panose="02020603050405020304" pitchFamily="18" charset="0"/>
              </a:rPr>
              <a:t>exs</a:t>
            </a:r>
            <a:r>
              <a:rPr lang="en-US" sz="2000" i="1" dirty="0">
                <a:latin typeface="Times New Roman" panose="02020603050405020304" pitchFamily="18" charset="0"/>
                <a:cs typeface="Times New Roman" panose="02020603050405020304" pitchFamily="18" charset="0"/>
              </a:rPr>
              <a:t>, attributes − A, examples</a:t>
            </a: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            add a branch to </a:t>
            </a:r>
            <a:r>
              <a:rPr lang="en-US" sz="2000" i="1" dirty="0">
                <a:latin typeface="Times New Roman" panose="02020603050405020304" pitchFamily="18" charset="0"/>
                <a:cs typeface="Times New Roman" panose="02020603050405020304" pitchFamily="18" charset="0"/>
              </a:rPr>
              <a:t>tree</a:t>
            </a:r>
            <a:r>
              <a:rPr lang="en-US" sz="2000" dirty="0">
                <a:latin typeface="Times New Roman" panose="02020603050405020304" pitchFamily="18" charset="0"/>
                <a:cs typeface="Times New Roman" panose="02020603050405020304" pitchFamily="18" charset="0"/>
              </a:rPr>
              <a:t> with label (</a:t>
            </a:r>
            <a:r>
              <a:rPr lang="en-US" sz="2000" i="1" dirty="0">
                <a:latin typeface="Times New Roman" panose="02020603050405020304" pitchFamily="18" charset="0"/>
                <a:cs typeface="Times New Roman" panose="02020603050405020304" pitchFamily="18" charset="0"/>
              </a:rPr>
              <a:t>A = </a:t>
            </a:r>
            <a:r>
              <a:rPr lang="en-US" sz="2000" i="1" dirty="0" err="1">
                <a:latin typeface="Times New Roman" panose="02020603050405020304" pitchFamily="18" charset="0"/>
                <a:cs typeface="Times New Roman" panose="02020603050405020304" pitchFamily="18" charset="0"/>
              </a:rPr>
              <a:t>vk</a:t>
            </a:r>
            <a:r>
              <a:rPr lang="en-US" sz="2000" dirty="0">
                <a:latin typeface="Times New Roman" panose="02020603050405020304" pitchFamily="18" charset="0"/>
                <a:cs typeface="Times New Roman" panose="02020603050405020304" pitchFamily="18" charset="0"/>
              </a:rPr>
              <a:t>) and subtree </a:t>
            </a:r>
            <a:r>
              <a:rPr lang="en-US" sz="2000" i="1" dirty="0">
                <a:latin typeface="Times New Roman" panose="02020603050405020304" pitchFamily="18" charset="0"/>
                <a:cs typeface="Times New Roman" panose="02020603050405020304" pitchFamily="18" charset="0"/>
              </a:rPr>
              <a:t>subtree</a:t>
            </a:r>
            <a:r>
              <a:rPr lang="en-US" sz="2000" dirty="0">
                <a:latin typeface="Times New Roman" panose="02020603050405020304" pitchFamily="18" charset="0"/>
                <a:cs typeface="Times New Roman" panose="02020603050405020304" pitchFamily="18" charset="0"/>
              </a:rPr>
              <a:t> </a:t>
            </a:r>
          </a:p>
          <a:p>
            <a:r>
              <a:rPr lang="en-US" sz="2000" b="1" dirty="0">
                <a:latin typeface="Times New Roman" panose="02020603050405020304" pitchFamily="18" charset="0"/>
                <a:cs typeface="Times New Roman" panose="02020603050405020304" pitchFamily="18" charset="0"/>
              </a:rPr>
              <a:t>        return </a:t>
            </a:r>
            <a:r>
              <a:rPr lang="en-US" sz="2000" i="1" dirty="0">
                <a:latin typeface="Times New Roman" panose="02020603050405020304" pitchFamily="18" charset="0"/>
                <a:cs typeface="Times New Roman" panose="02020603050405020304" pitchFamily="18" charset="0"/>
              </a:rPr>
              <a:t>tree</a:t>
            </a:r>
            <a:r>
              <a:rPr lang="en-US" sz="2000" dirty="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p:txBody>
      </p:sp>
      <p:grpSp>
        <p:nvGrpSpPr>
          <p:cNvPr id="42" name="Group 41">
            <a:extLst>
              <a:ext uri="{FF2B5EF4-FFF2-40B4-BE49-F238E27FC236}">
                <a16:creationId xmlns:a16="http://schemas.microsoft.com/office/drawing/2014/main" id="{0FFE00F0-2740-DE40-8706-EB64591BD6F1}"/>
              </a:ext>
            </a:extLst>
          </p:cNvPr>
          <p:cNvGrpSpPr/>
          <p:nvPr/>
        </p:nvGrpSpPr>
        <p:grpSpPr>
          <a:xfrm>
            <a:off x="26060400" y="13258800"/>
            <a:ext cx="11887200" cy="8686800"/>
            <a:chOff x="26060400" y="13716000"/>
            <a:chExt cx="11887200" cy="8686800"/>
          </a:xfrm>
        </p:grpSpPr>
        <p:sp>
          <p:nvSpPr>
            <p:cNvPr id="40" name="Rectangle 39">
              <a:extLst>
                <a:ext uri="{FF2B5EF4-FFF2-40B4-BE49-F238E27FC236}">
                  <a16:creationId xmlns:a16="http://schemas.microsoft.com/office/drawing/2014/main" id="{422AFD81-D290-9344-8489-DEE9882C1E0B}"/>
                </a:ext>
              </a:extLst>
            </p:cNvPr>
            <p:cNvSpPr/>
            <p:nvPr/>
          </p:nvSpPr>
          <p:spPr>
            <a:xfrm>
              <a:off x="26060400" y="13716000"/>
              <a:ext cx="11887200" cy="1828800"/>
            </a:xfrm>
            <a:prstGeom prst="rect">
              <a:avLst/>
            </a:prstGeom>
            <a:solidFill>
              <a:srgbClr val="6C2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0" dirty="0">
                  <a:latin typeface="Times New Roman" panose="02020603050405020304" pitchFamily="18" charset="0"/>
                  <a:cs typeface="Times New Roman" panose="02020603050405020304" pitchFamily="18" charset="0"/>
                </a:rPr>
                <a:t>Conclusion</a:t>
              </a:r>
            </a:p>
          </p:txBody>
        </p:sp>
        <p:sp>
          <p:nvSpPr>
            <p:cNvPr id="41" name="Rectangle 40">
              <a:extLst>
                <a:ext uri="{FF2B5EF4-FFF2-40B4-BE49-F238E27FC236}">
                  <a16:creationId xmlns:a16="http://schemas.microsoft.com/office/drawing/2014/main" id="{E765DCC5-6EA2-8741-9DCC-604475CC6FC1}"/>
                </a:ext>
              </a:extLst>
            </p:cNvPr>
            <p:cNvSpPr/>
            <p:nvPr/>
          </p:nvSpPr>
          <p:spPr>
            <a:xfrm>
              <a:off x="26060400" y="15544800"/>
              <a:ext cx="118872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57200" indent="-457200" algn="just">
                <a:buFontTx/>
                <a:buChar char="-"/>
              </a:pPr>
              <a:r>
                <a:rPr lang="en-US" sz="3200" dirty="0">
                  <a:solidFill>
                    <a:schemeClr val="tx1"/>
                  </a:solidFill>
                  <a:latin typeface="Times New Roman" panose="02020603050405020304" pitchFamily="18" charset="0"/>
                  <a:cs typeface="Times New Roman" panose="02020603050405020304" pitchFamily="18" charset="0"/>
                </a:rPr>
                <a:t>The algorithm developed in the process of this research shows decision trees can be successfully updated to contain new data.</a:t>
              </a:r>
            </a:p>
            <a:p>
              <a:pPr marL="457200" indent="-457200" algn="just">
                <a:buFontTx/>
                <a:buChar char="-"/>
              </a:pPr>
              <a:r>
                <a:rPr lang="en-US" sz="3200" dirty="0">
                  <a:solidFill>
                    <a:schemeClr val="tx1"/>
                  </a:solidFill>
                  <a:latin typeface="Times New Roman" panose="02020603050405020304" pitchFamily="18" charset="0"/>
                  <a:cs typeface="Times New Roman" panose="02020603050405020304" pitchFamily="18" charset="0"/>
                </a:rPr>
                <a:t>The algorithm allows data to be added regardless of if there are existing nodes within the tree which match its features or not. Regardless of if such new nodes are created, the weights of the tree are updated to match the entire dataset.</a:t>
              </a:r>
            </a:p>
            <a:p>
              <a:pPr marL="457200" indent="-457200" algn="just">
                <a:buFontTx/>
                <a:buChar char="-"/>
              </a:pPr>
              <a:r>
                <a:rPr lang="en-US" sz="3200" dirty="0">
                  <a:solidFill>
                    <a:schemeClr val="tx1"/>
                  </a:solidFill>
                  <a:latin typeface="Times New Roman" panose="02020603050405020304" pitchFamily="18" charset="0"/>
                  <a:cs typeface="Times New Roman" panose="02020603050405020304" pitchFamily="18" charset="0"/>
                </a:rPr>
                <a:t>While this result is a positive one, it gives way to several future research questions. Data accuracy is known to decay over time, yet this research is limited only to the editing of trees to add data; it does not explore deleting data from trees. It also adds data one row at a time, instead of attempting to handle it as a batch.</a:t>
              </a:r>
            </a:p>
            <a:p>
              <a:pPr marL="457200" indent="-457200" algn="just">
                <a:buFontTx/>
                <a:buChar char="-"/>
              </a:pPr>
              <a:r>
                <a:rPr lang="en-US" sz="3200" dirty="0">
                  <a:solidFill>
                    <a:schemeClr val="tx1"/>
                  </a:solidFill>
                  <a:latin typeface="Times New Roman" panose="02020603050405020304" pitchFamily="18" charset="0"/>
                  <a:cs typeface="Times New Roman" panose="02020603050405020304" pitchFamily="18" charset="0"/>
                </a:rPr>
                <a:t>Additionally, this algorithm is built to work with one of the more basic implementations of decision trees. Further research could go into the creation of similar methods for </a:t>
              </a:r>
              <a:r>
                <a:rPr lang="en-US" sz="3200">
                  <a:solidFill>
                    <a:schemeClr val="tx1"/>
                  </a:solidFill>
                  <a:latin typeface="Times New Roman" panose="02020603050405020304" pitchFamily="18" charset="0"/>
                  <a:cs typeface="Times New Roman" panose="02020603050405020304" pitchFamily="18" charset="0"/>
                </a:rPr>
                <a:t>more complex </a:t>
              </a:r>
              <a:r>
                <a:rPr lang="en-US" sz="3200" dirty="0">
                  <a:solidFill>
                    <a:schemeClr val="tx1"/>
                  </a:solidFill>
                  <a:latin typeface="Times New Roman" panose="02020603050405020304" pitchFamily="18" charset="0"/>
                  <a:cs typeface="Times New Roman" panose="02020603050405020304" pitchFamily="18" charset="0"/>
                </a:rPr>
                <a:t>algorithms.</a:t>
              </a:r>
            </a:p>
          </p:txBody>
        </p:sp>
      </p:grpSp>
      <p:sp>
        <p:nvSpPr>
          <p:cNvPr id="43" name="Rectangle 42">
            <a:extLst>
              <a:ext uri="{FF2B5EF4-FFF2-40B4-BE49-F238E27FC236}">
                <a16:creationId xmlns:a16="http://schemas.microsoft.com/office/drawing/2014/main" id="{C9030D4F-024F-924D-AACD-00B06C154D33}"/>
              </a:ext>
            </a:extLst>
          </p:cNvPr>
          <p:cNvSpPr/>
          <p:nvPr/>
        </p:nvSpPr>
        <p:spPr>
          <a:xfrm>
            <a:off x="13254327" y="17190720"/>
            <a:ext cx="11887200" cy="1828800"/>
          </a:xfrm>
          <a:prstGeom prst="rect">
            <a:avLst/>
          </a:prstGeom>
          <a:solidFill>
            <a:srgbClr val="6C2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0" dirty="0">
                <a:latin typeface="Times New Roman" panose="02020603050405020304" pitchFamily="18" charset="0"/>
                <a:cs typeface="Times New Roman" panose="02020603050405020304" pitchFamily="18" charset="0"/>
              </a:rPr>
              <a:t>Example Trees</a:t>
            </a:r>
          </a:p>
        </p:txBody>
      </p:sp>
      <p:sp>
        <p:nvSpPr>
          <p:cNvPr id="44" name="Rectangle 43">
            <a:extLst>
              <a:ext uri="{FF2B5EF4-FFF2-40B4-BE49-F238E27FC236}">
                <a16:creationId xmlns:a16="http://schemas.microsoft.com/office/drawing/2014/main" id="{17A1E616-E8FE-B047-BC75-8579E9AD0293}"/>
              </a:ext>
            </a:extLst>
          </p:cNvPr>
          <p:cNvSpPr/>
          <p:nvPr/>
        </p:nvSpPr>
        <p:spPr>
          <a:xfrm>
            <a:off x="13254327" y="19019518"/>
            <a:ext cx="11887200" cy="116128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0" dirty="0">
              <a:latin typeface="Times New Roman" panose="02020603050405020304" pitchFamily="18" charset="0"/>
              <a:cs typeface="Times New Roman" panose="02020603050405020304" pitchFamily="18" charset="0"/>
            </a:endParaRPr>
          </a:p>
        </p:txBody>
      </p:sp>
      <p:pic>
        <p:nvPicPr>
          <p:cNvPr id="47" name="Picture 46">
            <a:extLst>
              <a:ext uri="{FF2B5EF4-FFF2-40B4-BE49-F238E27FC236}">
                <a16:creationId xmlns:a16="http://schemas.microsoft.com/office/drawing/2014/main" id="{3A8C9F7D-B562-C742-87A4-579AE5CB8A55}"/>
              </a:ext>
            </a:extLst>
          </p:cNvPr>
          <p:cNvPicPr>
            <a:picLocks noChangeAspect="1"/>
          </p:cNvPicPr>
          <p:nvPr/>
        </p:nvPicPr>
        <p:blipFill>
          <a:blip r:embed="rId3"/>
          <a:stretch>
            <a:fillRect/>
          </a:stretch>
        </p:blipFill>
        <p:spPr>
          <a:xfrm>
            <a:off x="457200" y="15727680"/>
            <a:ext cx="5943600" cy="2971800"/>
          </a:xfrm>
          <a:prstGeom prst="rect">
            <a:avLst/>
          </a:prstGeom>
          <a:ln w="12700">
            <a:solidFill>
              <a:schemeClr val="bg2">
                <a:lumMod val="50000"/>
              </a:schemeClr>
            </a:solidFill>
          </a:ln>
        </p:spPr>
      </p:pic>
      <p:pic>
        <p:nvPicPr>
          <p:cNvPr id="49" name="Picture 48">
            <a:extLst>
              <a:ext uri="{FF2B5EF4-FFF2-40B4-BE49-F238E27FC236}">
                <a16:creationId xmlns:a16="http://schemas.microsoft.com/office/drawing/2014/main" id="{BF463840-A665-5E4B-9F0B-ACBAC181E11B}"/>
              </a:ext>
            </a:extLst>
          </p:cNvPr>
          <p:cNvPicPr>
            <a:picLocks noChangeAspect="1"/>
          </p:cNvPicPr>
          <p:nvPr/>
        </p:nvPicPr>
        <p:blipFill>
          <a:blip r:embed="rId4"/>
          <a:stretch>
            <a:fillRect/>
          </a:stretch>
        </p:blipFill>
        <p:spPr>
          <a:xfrm>
            <a:off x="6400800" y="15727680"/>
            <a:ext cx="5943600" cy="2971800"/>
          </a:xfrm>
          <a:prstGeom prst="rect">
            <a:avLst/>
          </a:prstGeom>
          <a:ln w="12700">
            <a:solidFill>
              <a:schemeClr val="bg2">
                <a:lumMod val="50000"/>
              </a:schemeClr>
            </a:solidFill>
          </a:ln>
        </p:spPr>
      </p:pic>
      <p:pic>
        <p:nvPicPr>
          <p:cNvPr id="61" name="Picture 60">
            <a:extLst>
              <a:ext uri="{FF2B5EF4-FFF2-40B4-BE49-F238E27FC236}">
                <a16:creationId xmlns:a16="http://schemas.microsoft.com/office/drawing/2014/main" id="{917C744B-5205-7447-8277-6AC8BB7C114E}"/>
              </a:ext>
            </a:extLst>
          </p:cNvPr>
          <p:cNvPicPr>
            <a:picLocks noChangeAspect="1"/>
          </p:cNvPicPr>
          <p:nvPr/>
        </p:nvPicPr>
        <p:blipFill>
          <a:blip r:embed="rId5"/>
          <a:stretch>
            <a:fillRect/>
          </a:stretch>
        </p:blipFill>
        <p:spPr>
          <a:xfrm>
            <a:off x="19197928" y="19659600"/>
            <a:ext cx="5943600" cy="3882149"/>
          </a:xfrm>
          <a:prstGeom prst="rect">
            <a:avLst/>
          </a:prstGeom>
          <a:ln>
            <a:solidFill>
              <a:schemeClr val="bg2">
                <a:lumMod val="50000"/>
              </a:schemeClr>
            </a:solidFill>
          </a:ln>
        </p:spPr>
      </p:pic>
      <p:pic>
        <p:nvPicPr>
          <p:cNvPr id="63" name="Picture 62">
            <a:extLst>
              <a:ext uri="{FF2B5EF4-FFF2-40B4-BE49-F238E27FC236}">
                <a16:creationId xmlns:a16="http://schemas.microsoft.com/office/drawing/2014/main" id="{F70F6E00-F8EC-6942-BA88-EC94AF4BF8C8}"/>
              </a:ext>
            </a:extLst>
          </p:cNvPr>
          <p:cNvPicPr>
            <a:picLocks noChangeAspect="1"/>
          </p:cNvPicPr>
          <p:nvPr/>
        </p:nvPicPr>
        <p:blipFill>
          <a:blip r:embed="rId6"/>
          <a:stretch>
            <a:fillRect/>
          </a:stretch>
        </p:blipFill>
        <p:spPr>
          <a:xfrm>
            <a:off x="13254325" y="19659601"/>
            <a:ext cx="5943600" cy="3882149"/>
          </a:xfrm>
          <a:prstGeom prst="rect">
            <a:avLst/>
          </a:prstGeom>
          <a:ln>
            <a:solidFill>
              <a:schemeClr val="bg2">
                <a:lumMod val="50000"/>
              </a:schemeClr>
            </a:solidFill>
          </a:ln>
        </p:spPr>
      </p:pic>
      <p:sp>
        <p:nvSpPr>
          <p:cNvPr id="64" name="Rectangle 63">
            <a:extLst>
              <a:ext uri="{FF2B5EF4-FFF2-40B4-BE49-F238E27FC236}">
                <a16:creationId xmlns:a16="http://schemas.microsoft.com/office/drawing/2014/main" id="{836C9305-CE87-0C45-BB79-3E6072523B0F}"/>
              </a:ext>
            </a:extLst>
          </p:cNvPr>
          <p:cNvSpPr/>
          <p:nvPr/>
        </p:nvSpPr>
        <p:spPr>
          <a:xfrm>
            <a:off x="13254326" y="19019520"/>
            <a:ext cx="5943600" cy="64172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Times New Roman" panose="02020603050405020304" pitchFamily="18" charset="0"/>
                <a:cs typeface="Times New Roman" panose="02020603050405020304" pitchFamily="18" charset="0"/>
              </a:rPr>
              <a:t>Original Tree</a:t>
            </a:r>
          </a:p>
        </p:txBody>
      </p:sp>
      <p:sp>
        <p:nvSpPr>
          <p:cNvPr id="67" name="Rectangle 66">
            <a:extLst>
              <a:ext uri="{FF2B5EF4-FFF2-40B4-BE49-F238E27FC236}">
                <a16:creationId xmlns:a16="http://schemas.microsoft.com/office/drawing/2014/main" id="{E127EBC9-940C-934B-B98B-ADDCF258A635}"/>
              </a:ext>
            </a:extLst>
          </p:cNvPr>
          <p:cNvSpPr/>
          <p:nvPr/>
        </p:nvSpPr>
        <p:spPr>
          <a:xfrm>
            <a:off x="13254323" y="24185879"/>
            <a:ext cx="11887202" cy="6446520"/>
          </a:xfrm>
          <a:prstGeom prst="rect">
            <a:avLst/>
          </a:prstGeom>
          <a:solidFill>
            <a:schemeClr val="bg1"/>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72909EB-DAAA-634A-8B2E-DA4B978E15DB}"/>
              </a:ext>
            </a:extLst>
          </p:cNvPr>
          <p:cNvSpPr/>
          <p:nvPr/>
        </p:nvSpPr>
        <p:spPr>
          <a:xfrm>
            <a:off x="19197928" y="19014407"/>
            <a:ext cx="5943600" cy="64172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Times New Roman" panose="02020603050405020304" pitchFamily="18" charset="0"/>
                <a:cs typeface="Times New Roman" panose="02020603050405020304" pitchFamily="18" charset="0"/>
              </a:rPr>
              <a:t>Node Added Tree</a:t>
            </a:r>
          </a:p>
        </p:txBody>
      </p:sp>
      <p:sp>
        <p:nvSpPr>
          <p:cNvPr id="66" name="Rectangle 65">
            <a:extLst>
              <a:ext uri="{FF2B5EF4-FFF2-40B4-BE49-F238E27FC236}">
                <a16:creationId xmlns:a16="http://schemas.microsoft.com/office/drawing/2014/main" id="{017AE473-009C-E84B-8FAD-62B57849EDBE}"/>
              </a:ext>
            </a:extLst>
          </p:cNvPr>
          <p:cNvSpPr/>
          <p:nvPr/>
        </p:nvSpPr>
        <p:spPr>
          <a:xfrm>
            <a:off x="13254325" y="23545800"/>
            <a:ext cx="11887200" cy="64172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Times New Roman" panose="02020603050405020304" pitchFamily="18" charset="0"/>
                <a:cs typeface="Times New Roman" panose="02020603050405020304" pitchFamily="18" charset="0"/>
              </a:rPr>
              <a:t>Fully Updated Tree</a:t>
            </a:r>
          </a:p>
        </p:txBody>
      </p:sp>
      <p:pic>
        <p:nvPicPr>
          <p:cNvPr id="59" name="Picture 58">
            <a:extLst>
              <a:ext uri="{FF2B5EF4-FFF2-40B4-BE49-F238E27FC236}">
                <a16:creationId xmlns:a16="http://schemas.microsoft.com/office/drawing/2014/main" id="{E791E287-8D24-9844-BF08-187046A7BC3B}"/>
              </a:ext>
            </a:extLst>
          </p:cNvPr>
          <p:cNvPicPr>
            <a:picLocks noChangeAspect="1"/>
          </p:cNvPicPr>
          <p:nvPr/>
        </p:nvPicPr>
        <p:blipFill>
          <a:blip r:embed="rId7"/>
          <a:stretch>
            <a:fillRect/>
          </a:stretch>
        </p:blipFill>
        <p:spPr>
          <a:xfrm>
            <a:off x="14263089" y="24201922"/>
            <a:ext cx="9841673" cy="6428232"/>
          </a:xfrm>
          <a:prstGeom prst="rect">
            <a:avLst/>
          </a:prstGeom>
        </p:spPr>
      </p:pic>
      <p:grpSp>
        <p:nvGrpSpPr>
          <p:cNvPr id="68" name="Group 67">
            <a:extLst>
              <a:ext uri="{FF2B5EF4-FFF2-40B4-BE49-F238E27FC236}">
                <a16:creationId xmlns:a16="http://schemas.microsoft.com/office/drawing/2014/main" id="{E2DEC8FF-5126-954F-8E83-D769CB0B40A0}"/>
              </a:ext>
            </a:extLst>
          </p:cNvPr>
          <p:cNvGrpSpPr/>
          <p:nvPr/>
        </p:nvGrpSpPr>
        <p:grpSpPr>
          <a:xfrm>
            <a:off x="26060400" y="22402799"/>
            <a:ext cx="11887200" cy="8229599"/>
            <a:chOff x="26060400" y="13716000"/>
            <a:chExt cx="11887200" cy="8229599"/>
          </a:xfrm>
        </p:grpSpPr>
        <p:sp>
          <p:nvSpPr>
            <p:cNvPr id="69" name="Rectangle 68">
              <a:extLst>
                <a:ext uri="{FF2B5EF4-FFF2-40B4-BE49-F238E27FC236}">
                  <a16:creationId xmlns:a16="http://schemas.microsoft.com/office/drawing/2014/main" id="{852AC460-1215-F04A-A62C-6489D59F2EDC}"/>
                </a:ext>
              </a:extLst>
            </p:cNvPr>
            <p:cNvSpPr/>
            <p:nvPr/>
          </p:nvSpPr>
          <p:spPr>
            <a:xfrm>
              <a:off x="26060400" y="13716000"/>
              <a:ext cx="11887200" cy="1828800"/>
            </a:xfrm>
            <a:prstGeom prst="rect">
              <a:avLst/>
            </a:prstGeom>
            <a:solidFill>
              <a:srgbClr val="6C2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latin typeface="Times New Roman" panose="02020603050405020304" pitchFamily="18" charset="0"/>
                  <a:cs typeface="Times New Roman" panose="02020603050405020304" pitchFamily="18" charset="0"/>
                </a:rPr>
                <a:t>References &amp; Acknowledgements</a:t>
              </a:r>
            </a:p>
          </p:txBody>
        </p:sp>
        <p:sp>
          <p:nvSpPr>
            <p:cNvPr id="70" name="Rectangle 69">
              <a:extLst>
                <a:ext uri="{FF2B5EF4-FFF2-40B4-BE49-F238E27FC236}">
                  <a16:creationId xmlns:a16="http://schemas.microsoft.com/office/drawing/2014/main" id="{B27F5A75-7031-5141-BF50-AB8E90C2FA31}"/>
                </a:ext>
              </a:extLst>
            </p:cNvPr>
            <p:cNvSpPr/>
            <p:nvPr/>
          </p:nvSpPr>
          <p:spPr>
            <a:xfrm>
              <a:off x="26060400" y="16184880"/>
              <a:ext cx="11887200" cy="5760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3200" dirty="0">
                  <a:solidFill>
                    <a:schemeClr val="tx1"/>
                  </a:solidFill>
                  <a:latin typeface="Times New Roman" panose="02020603050405020304" pitchFamily="18" charset="0"/>
                  <a:cs typeface="Times New Roman" panose="02020603050405020304" pitchFamily="18" charset="0"/>
                </a:rPr>
                <a:t>[1] Stuart J. Russell and Peter </a:t>
              </a:r>
              <a:r>
                <a:rPr lang="en-US" sz="3200" dirty="0" err="1">
                  <a:solidFill>
                    <a:schemeClr val="tx1"/>
                  </a:solidFill>
                  <a:latin typeface="Times New Roman" panose="02020603050405020304" pitchFamily="18" charset="0"/>
                  <a:cs typeface="Times New Roman" panose="02020603050405020304" pitchFamily="18" charset="0"/>
                </a:rPr>
                <a:t>Norvig</a:t>
              </a:r>
              <a:r>
                <a:rPr lang="en-US" sz="3200" dirty="0">
                  <a:solidFill>
                    <a:schemeClr val="tx1"/>
                  </a:solidFill>
                  <a:latin typeface="Times New Roman" panose="02020603050405020304" pitchFamily="18" charset="0"/>
                  <a:cs typeface="Times New Roman" panose="02020603050405020304" pitchFamily="18" charset="0"/>
                </a:rPr>
                <a:t>, </a:t>
              </a:r>
              <a:r>
                <a:rPr lang="en-US" sz="3200" i="1" dirty="0">
                  <a:solidFill>
                    <a:schemeClr val="tx1"/>
                  </a:solidFill>
                  <a:latin typeface="Times New Roman" panose="02020603050405020304" pitchFamily="18" charset="0"/>
                  <a:cs typeface="Times New Roman" panose="02020603050405020304" pitchFamily="18" charset="0"/>
                </a:rPr>
                <a:t>Artificial Intelligence: A Modern Approach</a:t>
              </a:r>
              <a:r>
                <a:rPr lang="en-US" sz="3200" dirty="0">
                  <a:solidFill>
                    <a:schemeClr val="tx1"/>
                  </a:solidFill>
                  <a:latin typeface="Times New Roman" panose="02020603050405020304" pitchFamily="18" charset="0"/>
                  <a:cs typeface="Times New Roman" panose="02020603050405020304" pitchFamily="18" charset="0"/>
                </a:rPr>
                <a:t>. Prentice Hall.</a:t>
              </a:r>
            </a:p>
            <a:p>
              <a:r>
                <a:rPr lang="en-US" sz="3200" dirty="0">
                  <a:solidFill>
                    <a:schemeClr val="tx1"/>
                  </a:solidFill>
                  <a:latin typeface="Times New Roman" panose="02020603050405020304" pitchFamily="18" charset="0"/>
                  <a:cs typeface="Times New Roman" panose="02020603050405020304" pitchFamily="18" charset="0"/>
                </a:rPr>
                <a:t>[2] “</a:t>
              </a:r>
              <a:r>
                <a:rPr lang="en-US" sz="3200" dirty="0" err="1">
                  <a:solidFill>
                    <a:schemeClr val="tx1"/>
                  </a:solidFill>
                  <a:latin typeface="Times New Roman" panose="02020603050405020304" pitchFamily="18" charset="0"/>
                  <a:cs typeface="Times New Roman" panose="02020603050405020304" pitchFamily="18" charset="0"/>
                </a:rPr>
                <a:t>graphviz</a:t>
              </a:r>
              <a:r>
                <a:rPr lang="en-US" sz="3200" dirty="0">
                  <a:solidFill>
                    <a:schemeClr val="tx1"/>
                  </a:solidFill>
                  <a:latin typeface="Times New Roman" panose="02020603050405020304" pitchFamily="18" charset="0"/>
                  <a:cs typeface="Times New Roman" panose="02020603050405020304" pitchFamily="18" charset="0"/>
                </a:rPr>
                <a:t> / </a:t>
              </a:r>
              <a:r>
                <a:rPr lang="en-US" sz="3200" dirty="0" err="1">
                  <a:solidFill>
                    <a:schemeClr val="tx1"/>
                  </a:solidFill>
                  <a:latin typeface="Times New Roman" panose="02020603050405020304" pitchFamily="18" charset="0"/>
                  <a:cs typeface="Times New Roman" panose="02020603050405020304" pitchFamily="18" charset="0"/>
                </a:rPr>
                <a:t>graphviz</a:t>
              </a:r>
              <a:r>
                <a:rPr lang="en-US" sz="3200" dirty="0">
                  <a:solidFill>
                    <a:schemeClr val="tx1"/>
                  </a:solidFill>
                  <a:latin typeface="Times New Roman" panose="02020603050405020304" pitchFamily="18" charset="0"/>
                  <a:cs typeface="Times New Roman" panose="02020603050405020304" pitchFamily="18" charset="0"/>
                </a:rPr>
                <a:t>,” </a:t>
              </a:r>
              <a:r>
                <a:rPr lang="en-US" sz="3200" i="1" dirty="0" err="1">
                  <a:solidFill>
                    <a:schemeClr val="tx1"/>
                  </a:solidFill>
                  <a:latin typeface="Times New Roman" panose="02020603050405020304" pitchFamily="18" charset="0"/>
                  <a:cs typeface="Times New Roman" panose="02020603050405020304" pitchFamily="18" charset="0"/>
                </a:rPr>
                <a:t>GitLab</a:t>
              </a:r>
              <a:r>
                <a:rPr lang="en-US" sz="3200" dirty="0">
                  <a:solidFill>
                    <a:schemeClr val="tx1"/>
                  </a:solidFill>
                  <a:latin typeface="Times New Roman" panose="02020603050405020304" pitchFamily="18" charset="0"/>
                  <a:cs typeface="Times New Roman" panose="02020603050405020304" pitchFamily="18" charset="0"/>
                </a:rPr>
                <a:t>. [Online]. Available: https://</a:t>
              </a:r>
              <a:r>
                <a:rPr lang="en-US" sz="3200" dirty="0" err="1">
                  <a:solidFill>
                    <a:schemeClr val="tx1"/>
                  </a:solidFill>
                  <a:latin typeface="Times New Roman" panose="02020603050405020304" pitchFamily="18" charset="0"/>
                  <a:cs typeface="Times New Roman" panose="02020603050405020304" pitchFamily="18" charset="0"/>
                </a:rPr>
                <a:t>gitlab.com</a:t>
              </a:r>
              <a:r>
                <a:rPr lang="en-US" sz="3200" dirty="0">
                  <a:solidFill>
                    <a:schemeClr val="tx1"/>
                  </a:solidFill>
                  <a:latin typeface="Times New Roman" panose="02020603050405020304" pitchFamily="18" charset="0"/>
                  <a:cs typeface="Times New Roman" panose="02020603050405020304" pitchFamily="18" charset="0"/>
                </a:rPr>
                <a:t>/</a:t>
              </a:r>
              <a:r>
                <a:rPr lang="en-US" sz="3200" dirty="0" err="1">
                  <a:solidFill>
                    <a:schemeClr val="tx1"/>
                  </a:solidFill>
                  <a:latin typeface="Times New Roman" panose="02020603050405020304" pitchFamily="18" charset="0"/>
                  <a:cs typeface="Times New Roman" panose="02020603050405020304" pitchFamily="18" charset="0"/>
                </a:rPr>
                <a:t>graphviz</a:t>
              </a:r>
              <a:r>
                <a:rPr lang="en-US" sz="3200" dirty="0">
                  <a:solidFill>
                    <a:schemeClr val="tx1"/>
                  </a:solidFill>
                  <a:latin typeface="Times New Roman" panose="02020603050405020304" pitchFamily="18" charset="0"/>
                  <a:cs typeface="Times New Roman" panose="02020603050405020304" pitchFamily="18" charset="0"/>
                </a:rPr>
                <a:t>/</a:t>
              </a:r>
              <a:r>
                <a:rPr lang="en-US" sz="3200" dirty="0" err="1">
                  <a:solidFill>
                    <a:schemeClr val="tx1"/>
                  </a:solidFill>
                  <a:latin typeface="Times New Roman" panose="02020603050405020304" pitchFamily="18" charset="0"/>
                  <a:cs typeface="Times New Roman" panose="02020603050405020304" pitchFamily="18" charset="0"/>
                </a:rPr>
                <a:t>graphviz</a:t>
              </a:r>
              <a:r>
                <a:rPr lang="en-US" sz="3200" dirty="0">
                  <a:solidFill>
                    <a:schemeClr val="tx1"/>
                  </a:solidFill>
                  <a:latin typeface="Times New Roman" panose="02020603050405020304" pitchFamily="18" charset="0"/>
                  <a:cs typeface="Times New Roman" panose="02020603050405020304" pitchFamily="18" charset="0"/>
                </a:rPr>
                <a:t>. [Accessed: 04-Apr-2018].</a:t>
              </a:r>
            </a:p>
            <a:p>
              <a:endParaRPr lang="en-US" sz="3200" dirty="0">
                <a:solidFill>
                  <a:schemeClr val="tx1"/>
                </a:solidFill>
                <a:latin typeface="Times New Roman" panose="02020603050405020304" pitchFamily="18" charset="0"/>
                <a:cs typeface="Times New Roman" panose="02020603050405020304" pitchFamily="18" charset="0"/>
              </a:endParaRPr>
            </a:p>
            <a:p>
              <a:endParaRPr lang="en-US" sz="3200" dirty="0">
                <a:solidFill>
                  <a:schemeClr val="tx1"/>
                </a:solidFill>
                <a:latin typeface="Times New Roman" panose="02020603050405020304" pitchFamily="18" charset="0"/>
                <a:cs typeface="Times New Roman" panose="02020603050405020304" pitchFamily="18" charset="0"/>
              </a:endParaRPr>
            </a:p>
            <a:p>
              <a:pPr algn="just"/>
              <a:r>
                <a:rPr lang="en-US" sz="3200" dirty="0">
                  <a:solidFill>
                    <a:schemeClr val="tx1"/>
                  </a:solidFill>
                  <a:latin typeface="Times New Roman" panose="02020603050405020304" pitchFamily="18" charset="0"/>
                  <a:cs typeface="Times New Roman" panose="02020603050405020304" pitchFamily="18" charset="0"/>
                </a:rPr>
                <a:t>A special thanks to the Earlham College Computer Science Department faculty for their support throughout this research. Without their support this project would not have been successful.</a:t>
              </a:r>
            </a:p>
            <a:p>
              <a:pPr algn="just"/>
              <a:r>
                <a:rPr lang="en-US" sz="3200" dirty="0">
                  <a:solidFill>
                    <a:schemeClr val="tx1"/>
                  </a:solidFill>
                  <a:latin typeface="Times New Roman" panose="02020603050405020304" pitchFamily="18" charset="0"/>
                  <a:cs typeface="Times New Roman" panose="02020603050405020304" pitchFamily="18" charset="0"/>
                </a:rPr>
                <a:t>A thanks as well to the System Administrators at Earlham College for the rapid installation of all relevant resources to the work when needed.</a:t>
              </a:r>
            </a:p>
            <a:p>
              <a:pPr algn="just"/>
              <a:endParaRPr lang="en-US" sz="3200" dirty="0">
                <a:solidFill>
                  <a:schemeClr val="tx1"/>
                </a:solidFill>
                <a:latin typeface="Times New Roman" panose="02020603050405020304" pitchFamily="18" charset="0"/>
                <a:cs typeface="Times New Roman" panose="02020603050405020304" pitchFamily="18" charset="0"/>
              </a:endParaRPr>
            </a:p>
            <a:p>
              <a:pPr algn="just"/>
              <a:endParaRPr lang="en-US" sz="3200" dirty="0">
                <a:solidFill>
                  <a:schemeClr val="tx1"/>
                </a:solidFill>
                <a:latin typeface="Times New Roman" panose="02020603050405020304" pitchFamily="18" charset="0"/>
                <a:cs typeface="Times New Roman" panose="02020603050405020304" pitchFamily="18" charset="0"/>
              </a:endParaRPr>
            </a:p>
          </p:txBody>
        </p:sp>
      </p:grpSp>
      <p:sp>
        <p:nvSpPr>
          <p:cNvPr id="71" name="TextBox 70">
            <a:extLst>
              <a:ext uri="{FF2B5EF4-FFF2-40B4-BE49-F238E27FC236}">
                <a16:creationId xmlns:a16="http://schemas.microsoft.com/office/drawing/2014/main" id="{0A02012B-8E76-CA41-BD23-9D9BBB2F2563}"/>
              </a:ext>
            </a:extLst>
          </p:cNvPr>
          <p:cNvSpPr txBox="1"/>
          <p:nvPr/>
        </p:nvSpPr>
        <p:spPr>
          <a:xfrm>
            <a:off x="16228636" y="2735161"/>
            <a:ext cx="5910592" cy="553998"/>
          </a:xfrm>
          <a:prstGeom prst="rect">
            <a:avLst/>
          </a:prstGeom>
          <a:noFill/>
        </p:spPr>
        <p:txBody>
          <a:bodyPr wrap="none" rtlCol="0">
            <a:spAutoFit/>
          </a:bodyPr>
          <a:lstStyle/>
          <a:p>
            <a:pPr algn="ctr"/>
            <a:r>
              <a:rPr lang="en-US" sz="3000" dirty="0">
                <a:solidFill>
                  <a:schemeClr val="bg1"/>
                </a:solidFill>
                <a:latin typeface="Times New Roman" panose="02020603050405020304" pitchFamily="18" charset="0"/>
                <a:cs typeface="Times New Roman" panose="02020603050405020304" pitchFamily="18" charset="0"/>
              </a:rPr>
              <a:t>Computer Science, Earlham College</a:t>
            </a:r>
          </a:p>
        </p:txBody>
      </p:sp>
      <p:pic>
        <p:nvPicPr>
          <p:cNvPr id="72" name="Picture 71">
            <a:extLst>
              <a:ext uri="{FF2B5EF4-FFF2-40B4-BE49-F238E27FC236}">
                <a16:creationId xmlns:a16="http://schemas.microsoft.com/office/drawing/2014/main" id="{60D56E5F-939D-2148-92F3-B35EB6BE5400}"/>
              </a:ext>
            </a:extLst>
          </p:cNvPr>
          <p:cNvPicPr>
            <a:picLocks noChangeAspect="1"/>
          </p:cNvPicPr>
          <p:nvPr/>
        </p:nvPicPr>
        <p:blipFill>
          <a:blip r:embed="rId8"/>
          <a:stretch>
            <a:fillRect/>
          </a:stretch>
        </p:blipFill>
        <p:spPr>
          <a:xfrm>
            <a:off x="1371600" y="457200"/>
            <a:ext cx="2743200" cy="2743200"/>
          </a:xfrm>
          <a:prstGeom prst="rect">
            <a:avLst/>
          </a:prstGeom>
        </p:spPr>
      </p:pic>
      <p:sp>
        <p:nvSpPr>
          <p:cNvPr id="50" name="Rectangle 49">
            <a:extLst>
              <a:ext uri="{FF2B5EF4-FFF2-40B4-BE49-F238E27FC236}">
                <a16:creationId xmlns:a16="http://schemas.microsoft.com/office/drawing/2014/main" id="{1DAFFFAE-A92E-3A4A-86D3-3A0FD1F931DF}"/>
              </a:ext>
            </a:extLst>
          </p:cNvPr>
          <p:cNvSpPr/>
          <p:nvPr/>
        </p:nvSpPr>
        <p:spPr>
          <a:xfrm>
            <a:off x="26060400" y="24229959"/>
            <a:ext cx="11887200" cy="64172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Times New Roman" panose="02020603050405020304" pitchFamily="18" charset="0"/>
                <a:cs typeface="Times New Roman" panose="02020603050405020304" pitchFamily="18" charset="0"/>
              </a:rPr>
              <a:t>References</a:t>
            </a:r>
          </a:p>
        </p:txBody>
      </p:sp>
      <p:sp>
        <p:nvSpPr>
          <p:cNvPr id="51" name="Rectangle 50">
            <a:extLst>
              <a:ext uri="{FF2B5EF4-FFF2-40B4-BE49-F238E27FC236}">
                <a16:creationId xmlns:a16="http://schemas.microsoft.com/office/drawing/2014/main" id="{4C08FE27-4B4F-9441-BF98-95ED2F4DE4B0}"/>
              </a:ext>
            </a:extLst>
          </p:cNvPr>
          <p:cNvSpPr/>
          <p:nvPr/>
        </p:nvSpPr>
        <p:spPr>
          <a:xfrm>
            <a:off x="26060400" y="27211917"/>
            <a:ext cx="11887200" cy="64172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Times New Roman" panose="02020603050405020304" pitchFamily="18" charset="0"/>
                <a:cs typeface="Times New Roman" panose="02020603050405020304" pitchFamily="18" charset="0"/>
              </a:rPr>
              <a:t>Acknowledgements</a:t>
            </a:r>
          </a:p>
        </p:txBody>
      </p:sp>
    </p:spTree>
    <p:extLst>
      <p:ext uri="{BB962C8B-B14F-4D97-AF65-F5344CB8AC3E}">
        <p14:creationId xmlns:p14="http://schemas.microsoft.com/office/powerpoint/2010/main" val="29282805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9049</TotalTime>
  <Words>853</Words>
  <Application>Microsoft Macintosh PowerPoint</Application>
  <PresentationFormat>Custom</PresentationFormat>
  <Paragraphs>76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 Swerdlow</dc:creator>
  <cp:lastModifiedBy>Jeremy Swerdlow</cp:lastModifiedBy>
  <cp:revision>78</cp:revision>
  <cp:lastPrinted>2018-03-28T03:23:55Z</cp:lastPrinted>
  <dcterms:created xsi:type="dcterms:W3CDTF">2018-03-09T18:05:14Z</dcterms:created>
  <dcterms:modified xsi:type="dcterms:W3CDTF">2018-04-11T00:57:55Z</dcterms:modified>
</cp:coreProperties>
</file>